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6" r:id="rId23"/>
    <p:sldId id="277"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615" autoAdjust="0"/>
  </p:normalViewPr>
  <p:slideViewPr>
    <p:cSldViewPr>
      <p:cViewPr varScale="1">
        <p:scale>
          <a:sx n="92" d="100"/>
          <a:sy n="92" d="100"/>
        </p:scale>
        <p:origin x="-5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93A2D5-82F3-40E1-81D8-FEE7AC3DBEE7}" type="datetimeFigureOut">
              <a:rPr lang="en-US" smtClean="0"/>
              <a:t>2/18/2015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C400E4-ABCE-477D-8A5B-40791785EB28}" type="slidenum">
              <a:rPr lang="en-US" smtClean="0"/>
              <a:t>‹#›</a:t>
            </a:fld>
            <a:endParaRPr lang="en-US"/>
          </a:p>
        </p:txBody>
      </p:sp>
    </p:spTree>
    <p:extLst>
      <p:ext uri="{BB962C8B-B14F-4D97-AF65-F5344CB8AC3E}">
        <p14:creationId xmlns:p14="http://schemas.microsoft.com/office/powerpoint/2010/main" val="1295491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Quality Assurance Testing and User Acceptance Testing have obvious similarities, yet each have unique objectives.  Ideally, QA and UAT are performed by different teams and at different intervals in the project timeline.  QA are the SMEs in defect detection, removal, and testing process governance, while oftentimes the UAT team are the functional SMEs in their respective business area and “not so much” in the testing space – and could benefit from QA’s guidance to make it a success as well as a well-defined repeatable process.  This presentation will show how QA can effectively engage with the UAT team and project stakeholders before and during the UAT test event to maximize the effectiveness and efficiencies of both teams.</a:t>
            </a:r>
          </a:p>
          <a:p>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3</a:t>
            </a:fld>
            <a:endParaRPr lang="en-US"/>
          </a:p>
        </p:txBody>
      </p:sp>
    </p:spTree>
    <p:extLst>
      <p:ext uri="{BB962C8B-B14F-4D97-AF65-F5344CB8AC3E}">
        <p14:creationId xmlns:p14="http://schemas.microsoft.com/office/powerpoint/2010/main" val="27726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It’s best to schedule these trainings the week prior to the start date of the milestone for which that training is targeted for – for example, if high level scenarios are due to start in week 8 of a project, provide the training near the end of week 7 so it’s fresh in their minds.</a:t>
            </a:r>
          </a:p>
          <a:p>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18</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It’s important to determine and agree upon Entry/Exit Criteria for UAT and what constitutes Success.  This should be documented in the UAT Test Plan (and reiterated at the project core team meeting), reviewed and approved so that at the end of the UAT test event, there will not be any debate over when UAT should end and if it was deemed successful.</a:t>
            </a:r>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19</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20</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21</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Ideally, UAT testers are in a designated room with the QA lead and development lead.  QA is there to help with environment issues as well as support for the application under test and the test and defect management tools.  A daily standup meeting with all participants is recommended to communicate and prioritize issues found.   QA should be ensuring defect fixes are retested and looking at planned vs. actual execution metrics so that the testing stays on track.  Lastly, QA should prepare the daily metric report which should be discussed during the UAT daily standup meetings. Having a standard template for reporting UAT metrics is recommended and sets the expectation of what information is going to be reported.</a:t>
            </a:r>
          </a:p>
        </p:txBody>
      </p:sp>
      <p:sp>
        <p:nvSpPr>
          <p:cNvPr id="4" name="Slide Number Placeholder 3"/>
          <p:cNvSpPr>
            <a:spLocks noGrp="1"/>
          </p:cNvSpPr>
          <p:nvPr>
            <p:ph type="sldNum" sz="quarter" idx="10"/>
          </p:nvPr>
        </p:nvSpPr>
        <p:spPr/>
        <p:txBody>
          <a:bodyPr/>
          <a:lstStyle/>
          <a:p>
            <a:fld id="{0EC400E4-ABCE-477D-8A5B-40791785EB28}" type="slidenum">
              <a:rPr lang="en-US" smtClean="0"/>
              <a:t>22</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with QA System Test, metrics on defect detection and test execution should be done throughout the UAT test event.  It should be concise and at a level so that at the daily standup, it’s clear where things are at in terms of defects found, blocking issues, and how test execution is going per the plan.  If multiple business areas are participating in UAT, it’s helpful to not only show overall progress, but the breakdown per team. </a:t>
            </a:r>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23</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24</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25</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26</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27</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Throughout a project’s lifecycle, there are various test events and each has its unique objective.  This is depicted in the following diagram (commonly referred to as the V-model).  The intent here is to show that each test event is focusing on a different set of specifications.  For example, QA performs System Testing, which focus is on the functional specifications whereas UAT is focused on business requirements.  By having each team focused primarily on their respective specifications, all of the specifications will be covered with minimal redundancy.</a:t>
            </a:r>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6</a:t>
            </a:fld>
            <a:endParaRPr lang="en-US"/>
          </a:p>
        </p:txBody>
      </p:sp>
    </p:spTree>
    <p:extLst>
      <p:ext uri="{BB962C8B-B14F-4D97-AF65-F5344CB8AC3E}">
        <p14:creationId xmlns:p14="http://schemas.microsoft.com/office/powerpoint/2010/main" val="686170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28</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Oftentimes, the lines get blurred between System Testing and User Acceptance Testing from the perspective of the project stakeholders and even the project manager (“It’s all testing, right?”).  The QA  team makes assumptions about UAT, UAT makes assumptions about QA, and the project manager often sees QA owning it all.  </a:t>
            </a:r>
          </a:p>
          <a:p>
            <a:r>
              <a:rPr lang="en-US" sz="1200" kern="1200" dirty="0" smtClean="0">
                <a:solidFill>
                  <a:schemeClr val="tx1"/>
                </a:solidFill>
                <a:effectLst/>
                <a:latin typeface="+mn-lt"/>
                <a:ea typeface="+mn-ea"/>
                <a:cs typeface="+mn-cs"/>
              </a:rPr>
              <a:t>Properly preparing for the transition from System Testing (performed by QA) to User Acceptance testing (performed by functional users) is all about managing expectations.   Those expectations need to be clarified, documented, and reviewed/approved by all project stakeholders during the early planning stages of the project.  I found the most effective way to do this is to develop a RACI chart of all QA and UAT test activities and review these with the project stakeholders (primarily, the leads for QA, UAT, and development) as well as the project manager.  This chart -- listing who is Responsible, Accountable, Consulted, and Informed for each task -- should cover everything from test case planning, data required, test environment management, defect management as well as test event logistics (who manages rooms, dates, times, schedule, </a:t>
            </a:r>
            <a:r>
              <a:rPr lang="en-US" sz="1200" kern="1200" dirty="0" err="1" smtClean="0">
                <a:solidFill>
                  <a:schemeClr val="tx1"/>
                </a:solidFill>
                <a:effectLst/>
                <a:latin typeface="+mn-lt"/>
                <a:ea typeface="+mn-ea"/>
                <a:cs typeface="+mn-cs"/>
              </a:rPr>
              <a:t>etc</a:t>
            </a:r>
            <a:r>
              <a:rPr lang="en-US" sz="1200" kern="1200" dirty="0" smtClean="0">
                <a:solidFill>
                  <a:schemeClr val="tx1"/>
                </a:solidFill>
                <a:effectLst/>
                <a:latin typeface="+mn-lt"/>
                <a:ea typeface="+mn-ea"/>
                <a:cs typeface="+mn-cs"/>
              </a:rPr>
              <a:t>).  A sample for UAT activities is included here.</a:t>
            </a:r>
          </a:p>
        </p:txBody>
      </p:sp>
      <p:sp>
        <p:nvSpPr>
          <p:cNvPr id="4" name="Slide Number Placeholder 3"/>
          <p:cNvSpPr>
            <a:spLocks noGrp="1"/>
          </p:cNvSpPr>
          <p:nvPr>
            <p:ph type="sldNum" sz="quarter" idx="10"/>
          </p:nvPr>
        </p:nvSpPr>
        <p:spPr/>
        <p:txBody>
          <a:bodyPr/>
          <a:lstStyle/>
          <a:p>
            <a:fld id="{0EC400E4-ABCE-477D-8A5B-40791785EB28}" type="slidenum">
              <a:rPr lang="en-US" smtClean="0"/>
              <a:t>7</a:t>
            </a:fld>
            <a:endParaRPr lang="en-US"/>
          </a:p>
        </p:txBody>
      </p:sp>
    </p:spTree>
    <p:extLst>
      <p:ext uri="{BB962C8B-B14F-4D97-AF65-F5344CB8AC3E}">
        <p14:creationId xmlns:p14="http://schemas.microsoft.com/office/powerpoint/2010/main" val="2066598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Functional testers are business SMEs, who know their business processes inside and out.  Planning for UAT may be outside their core skills, and that’s where help from QA is needed most.  Define a repeatable process for UAT and a UAT Test Plan Template that can be reused over and over again and ensure it covers the 4 W’s (Who, What, Where, When) and How:</a:t>
            </a:r>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12</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13</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14</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15</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16</a:t>
            </a:fld>
            <a:endParaRPr lang="en-US"/>
          </a:p>
        </p:txBody>
      </p:sp>
    </p:spTree>
    <p:extLst>
      <p:ext uri="{BB962C8B-B14F-4D97-AF65-F5344CB8AC3E}">
        <p14:creationId xmlns:p14="http://schemas.microsoft.com/office/powerpoint/2010/main" val="1448572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C400E4-ABCE-477D-8A5B-40791785EB28}" type="slidenum">
              <a:rPr lang="en-US" smtClean="0"/>
              <a:t>17</a:t>
            </a:fld>
            <a:endParaRPr lang="en-US"/>
          </a:p>
        </p:txBody>
      </p:sp>
    </p:spTree>
    <p:extLst>
      <p:ext uri="{BB962C8B-B14F-4D97-AF65-F5344CB8AC3E}">
        <p14:creationId xmlns:p14="http://schemas.microsoft.com/office/powerpoint/2010/main" val="1448572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773E8A6-0906-460C-85D6-6D95DBC0136C}"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66C1E-5CA5-4F11-98F7-6FA0DE7E88E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73E8A6-0906-460C-85D6-6D95DBC0136C}"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66C1E-5CA5-4F11-98F7-6FA0DE7E88E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73E8A6-0906-460C-85D6-6D95DBC0136C}"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66C1E-5CA5-4F11-98F7-6FA0DE7E88E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73E8A6-0906-460C-85D6-6D95DBC0136C}"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66C1E-5CA5-4F11-98F7-6FA0DE7E88E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73E8A6-0906-460C-85D6-6D95DBC0136C}" type="datetimeFigureOut">
              <a:rPr lang="en-US" smtClean="0"/>
              <a:t>2/18/2015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266C1E-5CA5-4F11-98F7-6FA0DE7E88E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73E8A6-0906-460C-85D6-6D95DBC0136C}"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66C1E-5CA5-4F11-98F7-6FA0DE7E88E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73E8A6-0906-460C-85D6-6D95DBC0136C}" type="datetimeFigureOut">
              <a:rPr lang="en-US" smtClean="0"/>
              <a:t>2/18/2015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266C1E-5CA5-4F11-98F7-6FA0DE7E88E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73E8A6-0906-460C-85D6-6D95DBC0136C}" type="datetimeFigureOut">
              <a:rPr lang="en-US" smtClean="0"/>
              <a:t>2/18/2015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266C1E-5CA5-4F11-98F7-6FA0DE7E88E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73E8A6-0906-460C-85D6-6D95DBC0136C}" type="datetimeFigureOut">
              <a:rPr lang="en-US" smtClean="0"/>
              <a:t>2/18/2015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266C1E-5CA5-4F11-98F7-6FA0DE7E88E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73E8A6-0906-460C-85D6-6D95DBC0136C}" type="datetimeFigureOut">
              <a:rPr lang="en-US" smtClean="0"/>
              <a:t>2/18/2015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266C1E-5CA5-4F11-98F7-6FA0DE7E88E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773E8A6-0906-460C-85D6-6D95DBC0136C}" type="datetimeFigureOut">
              <a:rPr lang="en-US" smtClean="0"/>
              <a:t>2/18/2015</a:t>
            </a:fld>
            <a:endParaRPr lang="en-US"/>
          </a:p>
        </p:txBody>
      </p:sp>
      <p:sp>
        <p:nvSpPr>
          <p:cNvPr id="9" name="Slide Number Placeholder 8"/>
          <p:cNvSpPr>
            <a:spLocks noGrp="1"/>
          </p:cNvSpPr>
          <p:nvPr>
            <p:ph type="sldNum" sz="quarter" idx="11"/>
          </p:nvPr>
        </p:nvSpPr>
        <p:spPr/>
        <p:txBody>
          <a:bodyPr/>
          <a:lstStyle/>
          <a:p>
            <a:fld id="{5E266C1E-5CA5-4F11-98F7-6FA0DE7E88E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E266C1E-5CA5-4F11-98F7-6FA0DE7E88E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773E8A6-0906-460C-85D6-6D95DBC0136C}" type="datetimeFigureOut">
              <a:rPr lang="en-US" smtClean="0"/>
              <a:t>2/18/2015</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tx1"/>
                </a:solidFill>
              </a:rPr>
              <a:t>QA Engagement during User Acceptance Testing</a:t>
            </a:r>
            <a:endParaRPr lang="en-US" dirty="0">
              <a:solidFill>
                <a:schemeClr val="tx1"/>
              </a:solidFill>
            </a:endParaRPr>
          </a:p>
        </p:txBody>
      </p:sp>
      <p:sp>
        <p:nvSpPr>
          <p:cNvPr id="3" name="Subtitle 2"/>
          <p:cNvSpPr>
            <a:spLocks noGrp="1"/>
          </p:cNvSpPr>
          <p:nvPr>
            <p:ph type="subTitle" idx="1"/>
          </p:nvPr>
        </p:nvSpPr>
        <p:spPr>
          <a:xfrm>
            <a:off x="685800" y="4572000"/>
            <a:ext cx="6629400" cy="990600"/>
          </a:xfrm>
        </p:spPr>
        <p:txBody>
          <a:bodyPr>
            <a:normAutofit/>
          </a:bodyPr>
          <a:lstStyle/>
          <a:p>
            <a:pPr algn="r"/>
            <a:r>
              <a:rPr lang="en-US" dirty="0" smtClean="0">
                <a:solidFill>
                  <a:schemeClr val="accent1">
                    <a:lumMod val="50000"/>
                  </a:schemeClr>
                </a:solidFill>
              </a:rPr>
              <a:t>Elizabeth Wisdom</a:t>
            </a:r>
          </a:p>
          <a:p>
            <a:pPr algn="r"/>
            <a:r>
              <a:rPr lang="en-US" smtClean="0">
                <a:solidFill>
                  <a:schemeClr val="accent1">
                    <a:lumMod val="50000"/>
                  </a:schemeClr>
                </a:solidFill>
              </a:rPr>
              <a:t>2</a:t>
            </a:r>
            <a:r>
              <a:rPr lang="en-US" smtClean="0">
                <a:solidFill>
                  <a:schemeClr val="accent1">
                    <a:lumMod val="50000"/>
                  </a:schemeClr>
                </a:solidFill>
              </a:rPr>
              <a:t>/18/2015</a:t>
            </a:r>
            <a:endParaRPr lang="en-US" dirty="0">
              <a:solidFill>
                <a:schemeClr val="accent1">
                  <a:lumMod val="50000"/>
                </a:schemeClr>
              </a:solidFill>
            </a:endParaRPr>
          </a:p>
        </p:txBody>
      </p:sp>
    </p:spTree>
    <p:extLst>
      <p:ext uri="{BB962C8B-B14F-4D97-AF65-F5344CB8AC3E}">
        <p14:creationId xmlns:p14="http://schemas.microsoft.com/office/powerpoint/2010/main" val="2153811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Sample RACI Chart – UAT Execution</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747607040"/>
              </p:ext>
            </p:extLst>
          </p:nvPr>
        </p:nvGraphicFramePr>
        <p:xfrm>
          <a:off x="228600" y="1905000"/>
          <a:ext cx="7848599" cy="3427475"/>
        </p:xfrm>
        <a:graphic>
          <a:graphicData uri="http://schemas.openxmlformats.org/drawingml/2006/table">
            <a:tbl>
              <a:tblPr firstRow="1" firstCol="1" bandRow="1"/>
              <a:tblGrid>
                <a:gridCol w="4363124"/>
                <a:gridCol w="1299988"/>
                <a:gridCol w="719076"/>
                <a:gridCol w="1067623"/>
                <a:gridCol w="398788"/>
              </a:tblGrid>
              <a:tr h="391861">
                <a:tc>
                  <a:txBody>
                    <a:bodyPr/>
                    <a:lstStyle/>
                    <a:p>
                      <a:pPr marL="0" marR="0">
                        <a:lnSpc>
                          <a:spcPct val="115000"/>
                        </a:lnSpc>
                        <a:spcBef>
                          <a:spcPts val="0"/>
                        </a:spcBef>
                        <a:spcAft>
                          <a:spcPts val="0"/>
                        </a:spcAft>
                      </a:pPr>
                      <a:r>
                        <a:rPr lang="en-US" sz="1100" b="1" dirty="0">
                          <a:solidFill>
                            <a:srgbClr val="000000"/>
                          </a:solidFill>
                          <a:effectLst/>
                          <a:latin typeface="Calibri"/>
                          <a:ea typeface="Times New Roman"/>
                          <a:cs typeface="Calibri"/>
                        </a:rPr>
                        <a:t>Activity</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R</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A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C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I</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77679">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UAT Execution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FT,PM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FT,PM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 PT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679">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Daily stand-up</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UAT Lead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UAT Lead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 Manager</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5358">
                <a:tc>
                  <a:txBody>
                    <a:bodyPr/>
                    <a:lstStyle/>
                    <a:p>
                      <a:pPr marL="0" marR="0">
                        <a:lnSpc>
                          <a:spcPct val="115000"/>
                        </a:lnSpc>
                        <a:spcBef>
                          <a:spcPts val="0"/>
                        </a:spcBef>
                        <a:spcAft>
                          <a:spcPts val="0"/>
                        </a:spcAft>
                      </a:pPr>
                      <a:r>
                        <a:rPr lang="en-US" sz="1100" dirty="0">
                          <a:solidFill>
                            <a:srgbClr val="000000"/>
                          </a:solidFill>
                          <a:effectLst/>
                          <a:latin typeface="Calibri"/>
                          <a:ea typeface="Times New Roman"/>
                          <a:cs typeface="Calibri"/>
                        </a:rPr>
                        <a:t>Logistics (rooms, food, prizes)</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rgbClr val="000000"/>
                          </a:solidFill>
                          <a:effectLst/>
                          <a:latin typeface="Calibri"/>
                          <a:ea typeface="Times New Roman"/>
                          <a:cs typeface="Calibri"/>
                        </a:rPr>
                        <a:t>PM, UAT Lead</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 UAT Lead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679">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Scheduling Support Resources (IT, QA, PM)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679">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Management of overall schedule</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 FT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679">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Status/Metric Reporting (QC and defect tracking system)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1861">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Communication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UAT Lead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UAT Lead</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rgbClr val="000000"/>
                          </a:solidFill>
                          <a:effectLst/>
                          <a:latin typeface="Calibri"/>
                          <a:ea typeface="Times New Roman"/>
                          <a:cs typeface="Calibri"/>
                        </a:rPr>
                        <a:t>PT</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31428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Sample RACI Chart – UAT Defect Management and Environment Change Control</a:t>
            </a:r>
            <a:endParaRPr lang="en-US" sz="32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79899667"/>
              </p:ext>
            </p:extLst>
          </p:nvPr>
        </p:nvGraphicFramePr>
        <p:xfrm>
          <a:off x="380999" y="1447798"/>
          <a:ext cx="7696200" cy="3432431"/>
        </p:xfrm>
        <a:graphic>
          <a:graphicData uri="http://schemas.openxmlformats.org/drawingml/2006/table">
            <a:tbl>
              <a:tblPr firstRow="1" firstCol="1" bandRow="1"/>
              <a:tblGrid>
                <a:gridCol w="4253771"/>
                <a:gridCol w="1279364"/>
                <a:gridCol w="715890"/>
                <a:gridCol w="1056130"/>
                <a:gridCol w="391045"/>
              </a:tblGrid>
              <a:tr h="390218">
                <a:tc>
                  <a:txBody>
                    <a:bodyPr/>
                    <a:lstStyle/>
                    <a:p>
                      <a:pPr marL="0" marR="0">
                        <a:lnSpc>
                          <a:spcPct val="115000"/>
                        </a:lnSpc>
                        <a:spcBef>
                          <a:spcPts val="0"/>
                        </a:spcBef>
                        <a:spcAft>
                          <a:spcPts val="0"/>
                        </a:spcAft>
                      </a:pPr>
                      <a:r>
                        <a:rPr lang="en-US" sz="1100" b="1" dirty="0">
                          <a:solidFill>
                            <a:srgbClr val="000000"/>
                          </a:solidFill>
                          <a:effectLst/>
                          <a:latin typeface="Calibri"/>
                          <a:ea typeface="Times New Roman"/>
                          <a:cs typeface="Calibri"/>
                        </a:rPr>
                        <a:t>Activity</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R</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A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C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I</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90218">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Defect Management – Process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 Apps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096">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Defect Management – Execution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 Apps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33489">
                <a:tc>
                  <a:txBody>
                    <a:bodyPr/>
                    <a:lstStyle/>
                    <a:p>
                      <a:pPr marL="0" marR="0">
                        <a:lnSpc>
                          <a:spcPct val="115000"/>
                        </a:lnSpc>
                        <a:spcBef>
                          <a:spcPts val="0"/>
                        </a:spcBef>
                        <a:spcAft>
                          <a:spcPts val="0"/>
                        </a:spcAft>
                      </a:pPr>
                      <a:r>
                        <a:rPr lang="en-US" sz="1100" dirty="0">
                          <a:solidFill>
                            <a:srgbClr val="000000"/>
                          </a:solidFill>
                          <a:effectLst/>
                          <a:latin typeface="Calibri"/>
                          <a:ea typeface="Times New Roman"/>
                          <a:cs typeface="Calibri"/>
                        </a:rPr>
                        <a:t>Defect Resolution</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IT,PT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 Owner, PM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096">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Environment change control (ECC)</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Operations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Apps, PM</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096">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Environment exceptions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QA,Operations</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IT,PT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218">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Coordination</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 IT</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rgbClr val="000000"/>
                          </a:solidFill>
                          <a:effectLst/>
                          <a:latin typeface="Calibri"/>
                          <a:ea typeface="Times New Roman"/>
                          <a:cs typeface="Calibri"/>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614246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Planning for UAT: Define the Team</a:t>
            </a:r>
            <a:endParaRPr lang="en-US" sz="4000" dirty="0"/>
          </a:p>
        </p:txBody>
      </p:sp>
      <p:sp>
        <p:nvSpPr>
          <p:cNvPr id="3" name="Content Placeholder 2"/>
          <p:cNvSpPr>
            <a:spLocks noGrp="1"/>
          </p:cNvSpPr>
          <p:nvPr>
            <p:ph idx="1"/>
          </p:nvPr>
        </p:nvSpPr>
        <p:spPr>
          <a:xfrm>
            <a:off x="457200" y="1219200"/>
            <a:ext cx="7620000" cy="5181600"/>
          </a:xfrm>
        </p:spPr>
        <p:txBody>
          <a:bodyPr>
            <a:normAutofit fontScale="92500"/>
          </a:bodyPr>
          <a:lstStyle/>
          <a:p>
            <a:pPr marL="114300" indent="0">
              <a:buNone/>
            </a:pPr>
            <a:r>
              <a:rPr lang="en-US" dirty="0" smtClean="0"/>
              <a:t>Define </a:t>
            </a:r>
            <a:r>
              <a:rPr lang="en-US" dirty="0"/>
              <a:t>who the UAT Team is and what role(s) they will </a:t>
            </a:r>
            <a:r>
              <a:rPr lang="en-US" dirty="0" smtClean="0"/>
              <a:t>fill:</a:t>
            </a:r>
          </a:p>
          <a:p>
            <a:pPr marL="571500" indent="-457200">
              <a:buFont typeface="+mj-lt"/>
              <a:buAutoNum type="arabicPeriod"/>
            </a:pPr>
            <a:r>
              <a:rPr lang="en-US" b="1" u="sng" dirty="0" smtClean="0"/>
              <a:t>Functional SME: </a:t>
            </a:r>
            <a:r>
              <a:rPr lang="en-US" dirty="0" smtClean="0"/>
              <a:t>the functional resource with expertise in the business process and understanding of the functional design</a:t>
            </a:r>
          </a:p>
          <a:p>
            <a:pPr lvl="1"/>
            <a:r>
              <a:rPr lang="en-US" dirty="0" smtClean="0"/>
              <a:t>Ensures appropriate test case scenarios are planned and ready for the test event. May delegate test case development to other SMEs.</a:t>
            </a:r>
          </a:p>
          <a:p>
            <a:pPr lvl="1"/>
            <a:r>
              <a:rPr lang="en-US" dirty="0"/>
              <a:t>Answer questions and troubleshoots the use of the system and relevant data issues.</a:t>
            </a:r>
          </a:p>
          <a:p>
            <a:pPr lvl="1"/>
            <a:r>
              <a:rPr lang="en-US" dirty="0" smtClean="0"/>
              <a:t>Logs </a:t>
            </a:r>
            <a:r>
              <a:rPr lang="en-US" dirty="0"/>
              <a:t>defects for issues that do not conform to specification or expectations.</a:t>
            </a:r>
          </a:p>
          <a:p>
            <a:pPr lvl="1"/>
            <a:r>
              <a:rPr lang="en-US" dirty="0"/>
              <a:t>Approve change requests for implementation if change meets requirements, or if acceptable workarounds are in place for implementation.</a:t>
            </a:r>
          </a:p>
          <a:p>
            <a:pPr lvl="1"/>
            <a:r>
              <a:rPr lang="en-US" dirty="0"/>
              <a:t>Assigns, educates, and engages test executors for test case execution.</a:t>
            </a:r>
          </a:p>
          <a:p>
            <a:pPr lvl="1"/>
            <a:r>
              <a:rPr lang="en-US" dirty="0"/>
              <a:t>Communicate defects that impact training materials to the training lead/SMEs &amp; keep them apprised of resolution/workarounds</a:t>
            </a:r>
            <a:r>
              <a:rPr lang="en-US" dirty="0" smtClean="0"/>
              <a:t>.</a:t>
            </a:r>
          </a:p>
        </p:txBody>
      </p:sp>
    </p:spTree>
    <p:extLst>
      <p:ext uri="{BB962C8B-B14F-4D97-AF65-F5344CB8AC3E}">
        <p14:creationId xmlns:p14="http://schemas.microsoft.com/office/powerpoint/2010/main" val="3090980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Planning for UAT: Define the Team</a:t>
            </a:r>
            <a:endParaRPr lang="en-US" sz="4000" dirty="0"/>
          </a:p>
        </p:txBody>
      </p:sp>
      <p:sp>
        <p:nvSpPr>
          <p:cNvPr id="3" name="Content Placeholder 2"/>
          <p:cNvSpPr>
            <a:spLocks noGrp="1"/>
          </p:cNvSpPr>
          <p:nvPr>
            <p:ph idx="1"/>
          </p:nvPr>
        </p:nvSpPr>
        <p:spPr>
          <a:xfrm>
            <a:off x="457200" y="1219200"/>
            <a:ext cx="7620000" cy="5181600"/>
          </a:xfrm>
        </p:spPr>
        <p:txBody>
          <a:bodyPr>
            <a:normAutofit/>
          </a:bodyPr>
          <a:lstStyle/>
          <a:p>
            <a:pPr marL="571500" indent="-457200">
              <a:buFont typeface="+mj-lt"/>
              <a:buAutoNum type="arabicPeriod" startAt="2"/>
            </a:pPr>
            <a:r>
              <a:rPr lang="en-US" b="1" u="sng" dirty="0" smtClean="0"/>
              <a:t>Test Executors: </a:t>
            </a:r>
            <a:r>
              <a:rPr lang="en-US" dirty="0" smtClean="0"/>
              <a:t> the functional </a:t>
            </a:r>
            <a:r>
              <a:rPr lang="en-US" dirty="0"/>
              <a:t>subject matter </a:t>
            </a:r>
            <a:r>
              <a:rPr lang="en-US" dirty="0" smtClean="0"/>
              <a:t>experts </a:t>
            </a:r>
            <a:r>
              <a:rPr lang="en-US" dirty="0"/>
              <a:t>in a particular business domain (e.g. accounts payable, invoicing, order fulfillment, </a:t>
            </a:r>
            <a:r>
              <a:rPr lang="en-US" dirty="0" smtClean="0"/>
              <a:t>supply chain, etc.)</a:t>
            </a:r>
          </a:p>
          <a:p>
            <a:pPr lvl="1"/>
            <a:r>
              <a:rPr lang="en-US" dirty="0"/>
              <a:t>Set up required data in test environment as per data seeding approach, including job scheduling.</a:t>
            </a:r>
          </a:p>
          <a:p>
            <a:pPr lvl="1"/>
            <a:r>
              <a:rPr lang="en-US" dirty="0"/>
              <a:t>Execute assigned test cases in the test environment and log results.</a:t>
            </a:r>
          </a:p>
          <a:p>
            <a:pPr lvl="1"/>
            <a:r>
              <a:rPr lang="en-US" dirty="0"/>
              <a:t>Log defects or enhancements.</a:t>
            </a:r>
          </a:p>
          <a:p>
            <a:pPr lvl="1"/>
            <a:r>
              <a:rPr lang="en-US" dirty="0"/>
              <a:t>Communicate with other test executors if prerequisites or handoffs are required to continue with testing. </a:t>
            </a:r>
          </a:p>
          <a:p>
            <a:pPr lvl="1"/>
            <a:r>
              <a:rPr lang="en-US" dirty="0"/>
              <a:t>Communicate issues/challenges with functional tester immediately.</a:t>
            </a:r>
            <a:endParaRPr lang="en-US" b="1" u="sng" dirty="0"/>
          </a:p>
        </p:txBody>
      </p:sp>
    </p:spTree>
    <p:extLst>
      <p:ext uri="{BB962C8B-B14F-4D97-AF65-F5344CB8AC3E}">
        <p14:creationId xmlns:p14="http://schemas.microsoft.com/office/powerpoint/2010/main" val="1763789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Planning for UAT: Define the Team</a:t>
            </a:r>
            <a:endParaRPr lang="en-US" sz="4000" dirty="0"/>
          </a:p>
        </p:txBody>
      </p:sp>
      <p:sp>
        <p:nvSpPr>
          <p:cNvPr id="3" name="Content Placeholder 2"/>
          <p:cNvSpPr>
            <a:spLocks noGrp="1"/>
          </p:cNvSpPr>
          <p:nvPr>
            <p:ph idx="1"/>
          </p:nvPr>
        </p:nvSpPr>
        <p:spPr>
          <a:xfrm>
            <a:off x="457200" y="1219200"/>
            <a:ext cx="7620000" cy="5181600"/>
          </a:xfrm>
        </p:spPr>
        <p:txBody>
          <a:bodyPr>
            <a:normAutofit/>
          </a:bodyPr>
          <a:lstStyle/>
          <a:p>
            <a:pPr marL="571500" indent="-457200">
              <a:buFont typeface="+mj-lt"/>
              <a:buAutoNum type="arabicPeriod" startAt="3"/>
            </a:pPr>
            <a:r>
              <a:rPr lang="en-US" b="1" u="sng" dirty="0" smtClean="0"/>
              <a:t>UAT Facilitator: </a:t>
            </a:r>
            <a:r>
              <a:rPr lang="en-US" dirty="0" smtClean="0"/>
              <a:t> </a:t>
            </a:r>
            <a:r>
              <a:rPr lang="en-US" dirty="0"/>
              <a:t>a</a:t>
            </a:r>
            <a:r>
              <a:rPr lang="en-US" dirty="0" smtClean="0"/>
              <a:t>nswers </a:t>
            </a:r>
            <a:r>
              <a:rPr lang="en-US" dirty="0"/>
              <a:t>questions and troubleshoots the use of defect/test management tools.  The UAT Facilitator is an IT Project Manager or QA resource with expertise in testing policies, processes, and tools</a:t>
            </a:r>
            <a:r>
              <a:rPr lang="en-US" dirty="0" smtClean="0"/>
              <a:t>.</a:t>
            </a:r>
          </a:p>
          <a:p>
            <a:pPr lvl="1"/>
            <a:r>
              <a:rPr lang="en-US" dirty="0" smtClean="0"/>
              <a:t>Communicates </a:t>
            </a:r>
            <a:r>
              <a:rPr lang="en-US" dirty="0"/>
              <a:t>and </a:t>
            </a:r>
            <a:r>
              <a:rPr lang="en-US" dirty="0" smtClean="0"/>
              <a:t>monitors </a:t>
            </a:r>
            <a:r>
              <a:rPr lang="en-US" dirty="0"/>
              <a:t>target dates for test case preparation, including facilitation of weekly meetings if needed.</a:t>
            </a:r>
          </a:p>
          <a:p>
            <a:pPr lvl="1"/>
            <a:r>
              <a:rPr lang="en-US" dirty="0" smtClean="0"/>
              <a:t>Ensures </a:t>
            </a:r>
            <a:r>
              <a:rPr lang="en-US" dirty="0"/>
              <a:t>test event has reserved conference room space, connectivity, monitors, etc.</a:t>
            </a:r>
          </a:p>
          <a:p>
            <a:pPr lvl="1"/>
            <a:r>
              <a:rPr lang="en-US" dirty="0" smtClean="0"/>
              <a:t>Monitors </a:t>
            </a:r>
            <a:r>
              <a:rPr lang="en-US" dirty="0"/>
              <a:t>overall schedule and </a:t>
            </a:r>
            <a:r>
              <a:rPr lang="en-US" dirty="0" smtClean="0"/>
              <a:t>raises </a:t>
            </a:r>
            <a:r>
              <a:rPr lang="en-US" dirty="0"/>
              <a:t>issues or risks that will hinder ability to meet entrance or exit criteria.</a:t>
            </a:r>
          </a:p>
          <a:p>
            <a:pPr lvl="1"/>
            <a:r>
              <a:rPr lang="en-US" dirty="0" smtClean="0"/>
              <a:t>Facilitates </a:t>
            </a:r>
            <a:r>
              <a:rPr lang="en-US" dirty="0"/>
              <a:t>daily stand-up meeting.</a:t>
            </a:r>
          </a:p>
          <a:p>
            <a:pPr lvl="1"/>
            <a:r>
              <a:rPr lang="en-US" dirty="0" smtClean="0"/>
              <a:t>Implements </a:t>
            </a:r>
            <a:r>
              <a:rPr lang="en-US" dirty="0"/>
              <a:t>process for prioritizing </a:t>
            </a:r>
            <a:r>
              <a:rPr lang="en-US" dirty="0" smtClean="0"/>
              <a:t>defects.</a:t>
            </a:r>
            <a:endParaRPr lang="en-US" dirty="0"/>
          </a:p>
        </p:txBody>
      </p:sp>
    </p:spTree>
    <p:extLst>
      <p:ext uri="{BB962C8B-B14F-4D97-AF65-F5344CB8AC3E}">
        <p14:creationId xmlns:p14="http://schemas.microsoft.com/office/powerpoint/2010/main" val="2950298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Planning for UAT: Define What to Test</a:t>
            </a:r>
            <a:endParaRPr lang="en-US" sz="4000" dirty="0"/>
          </a:p>
        </p:txBody>
      </p:sp>
      <p:sp>
        <p:nvSpPr>
          <p:cNvPr id="3" name="Content Placeholder 2"/>
          <p:cNvSpPr>
            <a:spLocks noGrp="1"/>
          </p:cNvSpPr>
          <p:nvPr>
            <p:ph idx="1"/>
          </p:nvPr>
        </p:nvSpPr>
        <p:spPr>
          <a:xfrm>
            <a:off x="457200" y="1219200"/>
            <a:ext cx="7620000" cy="5181600"/>
          </a:xfrm>
        </p:spPr>
        <p:txBody>
          <a:bodyPr>
            <a:normAutofit/>
          </a:bodyPr>
          <a:lstStyle/>
          <a:p>
            <a:r>
              <a:rPr lang="en-US" dirty="0" smtClean="0"/>
              <a:t>UAT Test Plan:</a:t>
            </a:r>
          </a:p>
          <a:p>
            <a:pPr lvl="1"/>
            <a:r>
              <a:rPr lang="en-US" dirty="0" smtClean="0"/>
              <a:t>Test scope</a:t>
            </a:r>
          </a:p>
          <a:p>
            <a:pPr lvl="1"/>
            <a:r>
              <a:rPr lang="en-US" dirty="0" smtClean="0"/>
              <a:t>Data requirements</a:t>
            </a:r>
          </a:p>
          <a:p>
            <a:pPr lvl="1"/>
            <a:r>
              <a:rPr lang="en-US" dirty="0" smtClean="0"/>
              <a:t>Environment requirements, including availability and access</a:t>
            </a:r>
          </a:p>
          <a:p>
            <a:pPr lvl="1"/>
            <a:r>
              <a:rPr lang="en-US" dirty="0" smtClean="0"/>
              <a:t>Assumptions, Dependencies, Risks</a:t>
            </a:r>
          </a:p>
          <a:p>
            <a:r>
              <a:rPr lang="en-US" dirty="0" smtClean="0"/>
              <a:t>When test cases are available:</a:t>
            </a:r>
          </a:p>
          <a:p>
            <a:pPr lvl="1"/>
            <a:r>
              <a:rPr lang="en-US" dirty="0" smtClean="0"/>
              <a:t>Identify who will be testing which test cases on which days – communicate the schedule prior to UAT</a:t>
            </a:r>
          </a:p>
          <a:p>
            <a:pPr lvl="1"/>
            <a:r>
              <a:rPr lang="en-US" dirty="0" smtClean="0"/>
              <a:t>Identify who will be creating the test data by when</a:t>
            </a:r>
          </a:p>
          <a:p>
            <a:endParaRPr lang="en-US" dirty="0"/>
          </a:p>
        </p:txBody>
      </p:sp>
    </p:spTree>
    <p:extLst>
      <p:ext uri="{BB962C8B-B14F-4D97-AF65-F5344CB8AC3E}">
        <p14:creationId xmlns:p14="http://schemas.microsoft.com/office/powerpoint/2010/main" val="14985507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Planning for UAT: Define When and Where to Test</a:t>
            </a:r>
            <a:endParaRPr lang="en-US" sz="4000" dirty="0"/>
          </a:p>
        </p:txBody>
      </p:sp>
      <p:sp>
        <p:nvSpPr>
          <p:cNvPr id="3" name="Content Placeholder 2"/>
          <p:cNvSpPr>
            <a:spLocks noGrp="1"/>
          </p:cNvSpPr>
          <p:nvPr>
            <p:ph idx="1"/>
          </p:nvPr>
        </p:nvSpPr>
        <p:spPr>
          <a:xfrm>
            <a:off x="381000" y="1752600"/>
            <a:ext cx="7391400" cy="3200400"/>
          </a:xfrm>
        </p:spPr>
        <p:txBody>
          <a:bodyPr>
            <a:normAutofit/>
          </a:bodyPr>
          <a:lstStyle/>
          <a:p>
            <a:r>
              <a:rPr lang="en-US" dirty="0" smtClean="0"/>
              <a:t>Centrally co-locate the test executors (same room is best!).</a:t>
            </a:r>
          </a:p>
          <a:p>
            <a:r>
              <a:rPr lang="en-US" dirty="0" smtClean="0"/>
              <a:t>Reserve room(s) and communicate the plan.</a:t>
            </a:r>
          </a:p>
          <a:p>
            <a:r>
              <a:rPr lang="en-US" dirty="0" smtClean="0"/>
              <a:t>Have the development lead and the QA lead also present during UAT for support and quick turnaround of blocking issues.</a:t>
            </a:r>
          </a:p>
          <a:p>
            <a:r>
              <a:rPr lang="en-US" dirty="0" smtClean="0"/>
              <a:t>Ensure test environment is available and test executors have proper access.</a:t>
            </a:r>
            <a:endParaRPr lang="en-US" dirty="0"/>
          </a:p>
        </p:txBody>
      </p:sp>
    </p:spTree>
    <p:extLst>
      <p:ext uri="{BB962C8B-B14F-4D97-AF65-F5344CB8AC3E}">
        <p14:creationId xmlns:p14="http://schemas.microsoft.com/office/powerpoint/2010/main" val="355403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Planning for UAT: Define How to Test</a:t>
            </a:r>
            <a:endParaRPr lang="en-US" sz="4000" dirty="0"/>
          </a:p>
        </p:txBody>
      </p:sp>
      <p:sp>
        <p:nvSpPr>
          <p:cNvPr id="3" name="Content Placeholder 2"/>
          <p:cNvSpPr>
            <a:spLocks noGrp="1"/>
          </p:cNvSpPr>
          <p:nvPr>
            <p:ph idx="1"/>
          </p:nvPr>
        </p:nvSpPr>
        <p:spPr>
          <a:xfrm>
            <a:off x="381000" y="1143000"/>
            <a:ext cx="7391400" cy="5486400"/>
          </a:xfrm>
        </p:spPr>
        <p:txBody>
          <a:bodyPr>
            <a:normAutofit/>
          </a:bodyPr>
          <a:lstStyle/>
          <a:p>
            <a:r>
              <a:rPr lang="en-US" dirty="0"/>
              <a:t>Define </a:t>
            </a:r>
            <a:r>
              <a:rPr lang="en-US" dirty="0" smtClean="0"/>
              <a:t>and communicate how </a:t>
            </a:r>
            <a:r>
              <a:rPr lang="en-US" dirty="0"/>
              <a:t>UAT will look in terms </a:t>
            </a:r>
            <a:r>
              <a:rPr lang="en-US" dirty="0" smtClean="0"/>
              <a:t>of:</a:t>
            </a:r>
          </a:p>
          <a:p>
            <a:pPr lvl="1"/>
            <a:r>
              <a:rPr lang="en-US" dirty="0" smtClean="0"/>
              <a:t>Process</a:t>
            </a:r>
          </a:p>
          <a:p>
            <a:pPr lvl="1"/>
            <a:r>
              <a:rPr lang="en-US" dirty="0" smtClean="0"/>
              <a:t>Tools</a:t>
            </a:r>
          </a:p>
          <a:p>
            <a:pPr lvl="1"/>
            <a:r>
              <a:rPr lang="en-US" dirty="0" smtClean="0"/>
              <a:t>Test </a:t>
            </a:r>
            <a:r>
              <a:rPr lang="en-US" dirty="0"/>
              <a:t>case </a:t>
            </a:r>
            <a:r>
              <a:rPr lang="en-US" dirty="0" smtClean="0"/>
              <a:t>management</a:t>
            </a:r>
          </a:p>
          <a:p>
            <a:pPr lvl="1"/>
            <a:r>
              <a:rPr lang="en-US" dirty="0"/>
              <a:t>D</a:t>
            </a:r>
            <a:r>
              <a:rPr lang="en-US" dirty="0" smtClean="0"/>
              <a:t>efect management</a:t>
            </a:r>
          </a:p>
          <a:p>
            <a:pPr lvl="1"/>
            <a:r>
              <a:rPr lang="en-US" dirty="0" smtClean="0"/>
              <a:t>Reporting </a:t>
            </a:r>
          </a:p>
          <a:p>
            <a:r>
              <a:rPr lang="en-US" dirty="0" smtClean="0"/>
              <a:t>Provide logins </a:t>
            </a:r>
            <a:r>
              <a:rPr lang="en-US" dirty="0"/>
              <a:t>and training </a:t>
            </a:r>
            <a:r>
              <a:rPr lang="en-US" dirty="0" smtClean="0"/>
              <a:t>for any test case management tool or defect tracking system before </a:t>
            </a:r>
            <a:r>
              <a:rPr lang="en-US" dirty="0"/>
              <a:t>UAT.  </a:t>
            </a:r>
            <a:endParaRPr lang="en-US" dirty="0" smtClean="0"/>
          </a:p>
          <a:p>
            <a:r>
              <a:rPr lang="en-US" dirty="0" smtClean="0"/>
              <a:t>Otherwise, </a:t>
            </a:r>
            <a:r>
              <a:rPr lang="en-US" dirty="0"/>
              <a:t>have a standard test execution template that is accessible for everyone and that the process for filling it out is </a:t>
            </a:r>
            <a:r>
              <a:rPr lang="en-US" dirty="0" smtClean="0"/>
              <a:t>understood.</a:t>
            </a:r>
            <a:endParaRPr lang="en-US" dirty="0"/>
          </a:p>
        </p:txBody>
      </p:sp>
    </p:spTree>
    <p:extLst>
      <p:ext uri="{BB962C8B-B14F-4D97-AF65-F5344CB8AC3E}">
        <p14:creationId xmlns:p14="http://schemas.microsoft.com/office/powerpoint/2010/main" val="527866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Planning for UAT: Providing Training</a:t>
            </a:r>
            <a:endParaRPr lang="en-US" sz="4000" dirty="0"/>
          </a:p>
        </p:txBody>
      </p:sp>
      <p:sp>
        <p:nvSpPr>
          <p:cNvPr id="3" name="Content Placeholder 2"/>
          <p:cNvSpPr>
            <a:spLocks noGrp="1"/>
          </p:cNvSpPr>
          <p:nvPr>
            <p:ph idx="1"/>
          </p:nvPr>
        </p:nvSpPr>
        <p:spPr>
          <a:xfrm>
            <a:off x="381000" y="1143000"/>
            <a:ext cx="7391400" cy="5486400"/>
          </a:xfrm>
        </p:spPr>
        <p:txBody>
          <a:bodyPr>
            <a:normAutofit/>
          </a:bodyPr>
          <a:lstStyle/>
          <a:p>
            <a:pPr marL="114300" indent="0">
              <a:buNone/>
            </a:pPr>
            <a:r>
              <a:rPr lang="en-US" dirty="0" smtClean="0"/>
              <a:t>Provide separate and just-in-time training throughout the UAT planning phase:</a:t>
            </a:r>
          </a:p>
          <a:p>
            <a:pPr lvl="1"/>
            <a:r>
              <a:rPr lang="en-US" b="1" u="sng" dirty="0"/>
              <a:t>UAT Overview </a:t>
            </a:r>
            <a:r>
              <a:rPr lang="en-US" dirty="0"/>
              <a:t>– the Why, What, Who, When, Where, and How of UAT</a:t>
            </a:r>
          </a:p>
          <a:p>
            <a:pPr lvl="1"/>
            <a:r>
              <a:rPr lang="en-US" b="1" u="sng" dirty="0"/>
              <a:t>UAT Test Planning Part 1 (Scenarios) </a:t>
            </a:r>
            <a:r>
              <a:rPr lang="en-US" dirty="0"/>
              <a:t>– what is a scenario, how to document high level scenarios (how to put them in a test management repository, scenario standards, etc.), approving scenarios</a:t>
            </a:r>
          </a:p>
          <a:p>
            <a:pPr lvl="1"/>
            <a:r>
              <a:rPr lang="en-US" b="1" u="sng" dirty="0"/>
              <a:t>UAT Test Planning Part 2 (Test Cases) </a:t>
            </a:r>
            <a:r>
              <a:rPr lang="en-US" dirty="0"/>
              <a:t>– breaking down scenarios into positive/negative test cases with detailed steps, prerequisites, test objectives, test case standards, and traceability back to business requirements.</a:t>
            </a:r>
          </a:p>
          <a:p>
            <a:pPr lvl="1"/>
            <a:r>
              <a:rPr lang="en-US" b="1" u="sng" dirty="0"/>
              <a:t>UAT Test Execution </a:t>
            </a:r>
            <a:r>
              <a:rPr lang="en-US" dirty="0"/>
              <a:t>– how to execute test cases and document test results, reporting and logging defects, defect retest process, defect prioritization, UAT metrics, test case scheduling and assignment, logistics</a:t>
            </a:r>
            <a:endParaRPr lang="en-US" dirty="0" smtClean="0"/>
          </a:p>
        </p:txBody>
      </p:sp>
    </p:spTree>
    <p:extLst>
      <p:ext uri="{BB962C8B-B14F-4D97-AF65-F5344CB8AC3E}">
        <p14:creationId xmlns:p14="http://schemas.microsoft.com/office/powerpoint/2010/main" val="37352223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UAT Entrance Criteria</a:t>
            </a:r>
            <a:endParaRPr lang="en-US" sz="4000" dirty="0"/>
          </a:p>
        </p:txBody>
      </p:sp>
      <p:sp>
        <p:nvSpPr>
          <p:cNvPr id="3" name="Content Placeholder 2"/>
          <p:cNvSpPr>
            <a:spLocks noGrp="1"/>
          </p:cNvSpPr>
          <p:nvPr>
            <p:ph idx="1"/>
          </p:nvPr>
        </p:nvSpPr>
        <p:spPr>
          <a:xfrm>
            <a:off x="381000" y="1143000"/>
            <a:ext cx="7391400" cy="5486400"/>
          </a:xfrm>
        </p:spPr>
        <p:txBody>
          <a:bodyPr>
            <a:normAutofit/>
          </a:bodyPr>
          <a:lstStyle/>
          <a:p>
            <a:pPr lvl="0"/>
            <a:r>
              <a:rPr lang="en-US" dirty="0" smtClean="0"/>
              <a:t>Document Entrance/Exit/Success in UAT Test Plan and reiterate at Core Team Meeting</a:t>
            </a:r>
          </a:p>
          <a:p>
            <a:pPr lvl="0"/>
            <a:r>
              <a:rPr lang="en-US" dirty="0" smtClean="0"/>
              <a:t>Obtain approval prior to the start of the UAT test event</a:t>
            </a:r>
          </a:p>
          <a:p>
            <a:pPr lvl="0"/>
            <a:r>
              <a:rPr lang="en-US" u="sng" dirty="0" smtClean="0"/>
              <a:t>Example</a:t>
            </a:r>
            <a:r>
              <a:rPr lang="en-US" dirty="0" smtClean="0"/>
              <a:t>:</a:t>
            </a:r>
          </a:p>
          <a:p>
            <a:pPr lvl="1"/>
            <a:r>
              <a:rPr lang="en-US" dirty="0" smtClean="0"/>
              <a:t>Critical </a:t>
            </a:r>
            <a:r>
              <a:rPr lang="en-US" dirty="0"/>
              <a:t>and High functionality is complete and deployed to the test environment</a:t>
            </a:r>
          </a:p>
          <a:p>
            <a:pPr lvl="1"/>
            <a:r>
              <a:rPr lang="en-US" dirty="0"/>
              <a:t>Configuration guide is complete and all configurations are completed in the test environment</a:t>
            </a:r>
          </a:p>
          <a:p>
            <a:pPr lvl="1"/>
            <a:r>
              <a:rPr lang="en-US" dirty="0"/>
              <a:t>System Test </a:t>
            </a:r>
            <a:r>
              <a:rPr lang="en-US" dirty="0" smtClean="0"/>
              <a:t>(QAT) is </a:t>
            </a:r>
            <a:r>
              <a:rPr lang="en-US" dirty="0"/>
              <a:t>95% complete, with 95% pass rate and no blocking/critical open issues. </a:t>
            </a:r>
          </a:p>
          <a:p>
            <a:pPr lvl="1"/>
            <a:r>
              <a:rPr lang="en-US" dirty="0"/>
              <a:t>UAT test cases are complete and approved, and test case schedule is known to all participants.</a:t>
            </a:r>
            <a:endParaRPr lang="en-US" dirty="0" smtClean="0"/>
          </a:p>
        </p:txBody>
      </p:sp>
    </p:spTree>
    <p:extLst>
      <p:ext uri="{BB962C8B-B14F-4D97-AF65-F5344CB8AC3E}">
        <p14:creationId xmlns:p14="http://schemas.microsoft.com/office/powerpoint/2010/main" val="3831198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What is User Acceptance Testing?</a:t>
            </a:r>
          </a:p>
          <a:p>
            <a:r>
              <a:rPr lang="en-US" dirty="0" smtClean="0"/>
              <a:t>What is the Objective of User Acceptance Testing?</a:t>
            </a:r>
          </a:p>
          <a:p>
            <a:r>
              <a:rPr lang="en-US" dirty="0" smtClean="0"/>
              <a:t>QA vs. UAT: Managing Expectations</a:t>
            </a:r>
          </a:p>
          <a:p>
            <a:r>
              <a:rPr lang="en-US" dirty="0" smtClean="0"/>
              <a:t>Planning for UAT</a:t>
            </a:r>
          </a:p>
          <a:p>
            <a:r>
              <a:rPr lang="en-US" dirty="0" smtClean="0"/>
              <a:t>Entry/Exit/Success Criteria for UAT</a:t>
            </a:r>
          </a:p>
          <a:p>
            <a:r>
              <a:rPr lang="en-US" dirty="0" smtClean="0"/>
              <a:t>UAT Execution</a:t>
            </a:r>
          </a:p>
          <a:p>
            <a:r>
              <a:rPr lang="en-US" dirty="0" smtClean="0"/>
              <a:t>UAT Metrics and Reporting</a:t>
            </a:r>
          </a:p>
          <a:p>
            <a:r>
              <a:rPr lang="en-US" dirty="0" smtClean="0"/>
              <a:t>What Happens After Go-Live?</a:t>
            </a:r>
            <a:endParaRPr lang="en-US" dirty="0"/>
          </a:p>
        </p:txBody>
      </p:sp>
    </p:spTree>
    <p:extLst>
      <p:ext uri="{BB962C8B-B14F-4D97-AF65-F5344CB8AC3E}">
        <p14:creationId xmlns:p14="http://schemas.microsoft.com/office/powerpoint/2010/main" val="2346160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UAT Exit Criteria</a:t>
            </a:r>
            <a:endParaRPr lang="en-US" sz="4000" dirty="0"/>
          </a:p>
        </p:txBody>
      </p:sp>
      <p:sp>
        <p:nvSpPr>
          <p:cNvPr id="3" name="Content Placeholder 2"/>
          <p:cNvSpPr>
            <a:spLocks noGrp="1"/>
          </p:cNvSpPr>
          <p:nvPr>
            <p:ph idx="1"/>
          </p:nvPr>
        </p:nvSpPr>
        <p:spPr>
          <a:xfrm>
            <a:off x="381000" y="1143000"/>
            <a:ext cx="7391400" cy="5486400"/>
          </a:xfrm>
        </p:spPr>
        <p:txBody>
          <a:bodyPr>
            <a:normAutofit/>
          </a:bodyPr>
          <a:lstStyle/>
          <a:p>
            <a:pPr lvl="0"/>
            <a:r>
              <a:rPr lang="en-US" u="sng" dirty="0" smtClean="0"/>
              <a:t>Example:</a:t>
            </a:r>
          </a:p>
          <a:p>
            <a:pPr lvl="1"/>
            <a:r>
              <a:rPr lang="en-US" dirty="0" smtClean="0"/>
              <a:t>96</a:t>
            </a:r>
            <a:r>
              <a:rPr lang="en-US" dirty="0"/>
              <a:t>% of all planned tests are executed and reflected in test event metrics.</a:t>
            </a:r>
          </a:p>
          <a:p>
            <a:pPr lvl="1"/>
            <a:r>
              <a:rPr lang="en-US" dirty="0"/>
              <a:t>All failed test cases have a defect logged and all business functionality defects are associated with a failed test case.</a:t>
            </a:r>
          </a:p>
          <a:p>
            <a:pPr lvl="1"/>
            <a:r>
              <a:rPr lang="en-US" dirty="0"/>
              <a:t>Business review and agreement of all open defects by severity and priority by &lt;</a:t>
            </a:r>
            <a:r>
              <a:rPr lang="en-US" i="1" dirty="0"/>
              <a:t>date</a:t>
            </a:r>
            <a:r>
              <a:rPr lang="en-US" dirty="0"/>
              <a:t>&gt;.  </a:t>
            </a:r>
            <a:endParaRPr lang="en-US" dirty="0" smtClean="0"/>
          </a:p>
          <a:p>
            <a:pPr lvl="1"/>
            <a:r>
              <a:rPr lang="en-US" dirty="0" smtClean="0"/>
              <a:t>No </a:t>
            </a:r>
            <a:r>
              <a:rPr lang="en-US" dirty="0"/>
              <a:t>unresolved Critical defects and all unresolved H/M/L defects have a resolution plan.</a:t>
            </a:r>
          </a:p>
          <a:p>
            <a:pPr marL="114300" indent="0">
              <a:buNone/>
            </a:pPr>
            <a:endParaRPr lang="en-US" dirty="0" smtClean="0"/>
          </a:p>
        </p:txBody>
      </p:sp>
    </p:spTree>
    <p:extLst>
      <p:ext uri="{BB962C8B-B14F-4D97-AF65-F5344CB8AC3E}">
        <p14:creationId xmlns:p14="http://schemas.microsoft.com/office/powerpoint/2010/main" val="1555938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UAT Success Criteria</a:t>
            </a:r>
            <a:endParaRPr lang="en-US" sz="4000" dirty="0"/>
          </a:p>
        </p:txBody>
      </p:sp>
      <p:sp>
        <p:nvSpPr>
          <p:cNvPr id="3" name="Content Placeholder 2"/>
          <p:cNvSpPr>
            <a:spLocks noGrp="1"/>
          </p:cNvSpPr>
          <p:nvPr>
            <p:ph idx="1"/>
          </p:nvPr>
        </p:nvSpPr>
        <p:spPr>
          <a:xfrm>
            <a:off x="381000" y="1143000"/>
            <a:ext cx="7391400" cy="5486400"/>
          </a:xfrm>
        </p:spPr>
        <p:txBody>
          <a:bodyPr>
            <a:normAutofit/>
          </a:bodyPr>
          <a:lstStyle/>
          <a:p>
            <a:pPr marL="114300" indent="0">
              <a:buNone/>
            </a:pPr>
            <a:r>
              <a:rPr lang="en-US" u="sng" dirty="0" smtClean="0"/>
              <a:t>Example</a:t>
            </a:r>
            <a:r>
              <a:rPr lang="en-US" dirty="0" smtClean="0"/>
              <a:t>:</a:t>
            </a:r>
          </a:p>
          <a:p>
            <a:pPr lvl="1"/>
            <a:r>
              <a:rPr lang="en-US" dirty="0" smtClean="0"/>
              <a:t>98% of executed test cases pass</a:t>
            </a:r>
          </a:p>
        </p:txBody>
      </p:sp>
    </p:spTree>
    <p:extLst>
      <p:ext uri="{BB962C8B-B14F-4D97-AF65-F5344CB8AC3E}">
        <p14:creationId xmlns:p14="http://schemas.microsoft.com/office/powerpoint/2010/main" val="3329675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UAT Execution</a:t>
            </a:r>
            <a:endParaRPr lang="en-US" sz="4000" dirty="0"/>
          </a:p>
        </p:txBody>
      </p:sp>
      <p:sp>
        <p:nvSpPr>
          <p:cNvPr id="3" name="Content Placeholder 2"/>
          <p:cNvSpPr>
            <a:spLocks noGrp="1"/>
          </p:cNvSpPr>
          <p:nvPr>
            <p:ph idx="1"/>
          </p:nvPr>
        </p:nvSpPr>
        <p:spPr>
          <a:xfrm>
            <a:off x="381000" y="1143000"/>
            <a:ext cx="7391400" cy="5486400"/>
          </a:xfrm>
        </p:spPr>
        <p:txBody>
          <a:bodyPr>
            <a:normAutofit/>
          </a:bodyPr>
          <a:lstStyle/>
          <a:p>
            <a:r>
              <a:rPr lang="en-US" sz="2000" dirty="0" smtClean="0"/>
              <a:t>Communicate daily plan/schedule</a:t>
            </a:r>
          </a:p>
          <a:p>
            <a:pPr marL="342900" lvl="1">
              <a:buClr>
                <a:schemeClr val="accent1"/>
              </a:buClr>
            </a:pPr>
            <a:r>
              <a:rPr lang="en-US" dirty="0" smtClean="0"/>
              <a:t>Prepare and distribute </a:t>
            </a:r>
            <a:r>
              <a:rPr lang="en-US" dirty="0"/>
              <a:t>Daily UAT Metric </a:t>
            </a:r>
            <a:r>
              <a:rPr lang="en-US" dirty="0" smtClean="0"/>
              <a:t>Report (use a template)</a:t>
            </a:r>
          </a:p>
          <a:p>
            <a:r>
              <a:rPr lang="en-US" sz="2000" dirty="0" smtClean="0"/>
              <a:t>Conduct daily standup with all participants:</a:t>
            </a:r>
          </a:p>
          <a:p>
            <a:pPr lvl="1"/>
            <a:r>
              <a:rPr lang="en-US" dirty="0" smtClean="0"/>
              <a:t>Communicate and prioritize issues found during the day</a:t>
            </a:r>
          </a:p>
          <a:p>
            <a:pPr lvl="1"/>
            <a:r>
              <a:rPr lang="en-US" dirty="0" smtClean="0"/>
              <a:t>Ensure defect fixes are retested and when next set of fixes will be available</a:t>
            </a:r>
          </a:p>
          <a:p>
            <a:pPr lvl="1"/>
            <a:r>
              <a:rPr lang="en-US" dirty="0" smtClean="0"/>
              <a:t>Monitor planned vs. actual test execution to ensure testing stays on track (if not, provide mitigation plan)</a:t>
            </a:r>
          </a:p>
          <a:p>
            <a:endParaRPr lang="en-US" dirty="0" smtClean="0"/>
          </a:p>
        </p:txBody>
      </p:sp>
    </p:spTree>
    <p:extLst>
      <p:ext uri="{BB962C8B-B14F-4D97-AF65-F5344CB8AC3E}">
        <p14:creationId xmlns:p14="http://schemas.microsoft.com/office/powerpoint/2010/main" val="3252133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UAT Metrics and Reporting</a:t>
            </a:r>
            <a:endParaRPr lang="en-US" sz="4000" dirty="0"/>
          </a:p>
        </p:txBody>
      </p:sp>
      <p:sp>
        <p:nvSpPr>
          <p:cNvPr id="3" name="Content Placeholder 2"/>
          <p:cNvSpPr>
            <a:spLocks noGrp="1"/>
          </p:cNvSpPr>
          <p:nvPr>
            <p:ph idx="1"/>
          </p:nvPr>
        </p:nvSpPr>
        <p:spPr>
          <a:xfrm>
            <a:off x="381000" y="1143000"/>
            <a:ext cx="7391400" cy="5486400"/>
          </a:xfrm>
        </p:spPr>
        <p:txBody>
          <a:bodyPr>
            <a:normAutofit/>
          </a:bodyPr>
          <a:lstStyle/>
          <a:p>
            <a:pPr marL="114300" indent="0">
              <a:buNone/>
            </a:pPr>
            <a:r>
              <a:rPr lang="en-US" dirty="0" smtClean="0"/>
              <a:t>At a minimum, UAT Metrics Report should include:</a:t>
            </a:r>
          </a:p>
          <a:p>
            <a:r>
              <a:rPr lang="en-US" dirty="0" smtClean="0"/>
              <a:t>Defects: #open/closed by severity and status (if many, then in priority order)</a:t>
            </a:r>
          </a:p>
          <a:p>
            <a:r>
              <a:rPr lang="en-US" dirty="0" smtClean="0"/>
              <a:t>Test execution: plan vs. actual and pass rate</a:t>
            </a:r>
            <a:endParaRPr lang="en-US" dirty="0"/>
          </a:p>
          <a:p>
            <a:pPr lvl="1"/>
            <a:r>
              <a:rPr lang="en-US" dirty="0" smtClean="0"/>
              <a:t>Break down by business area or team, if applicable</a:t>
            </a:r>
          </a:p>
          <a:p>
            <a:pPr lvl="1"/>
            <a:r>
              <a:rPr lang="en-US" dirty="0" smtClean="0"/>
              <a:t>Overall</a:t>
            </a:r>
          </a:p>
        </p:txBody>
      </p:sp>
    </p:spTree>
    <p:extLst>
      <p:ext uri="{BB962C8B-B14F-4D97-AF65-F5344CB8AC3E}">
        <p14:creationId xmlns:p14="http://schemas.microsoft.com/office/powerpoint/2010/main" val="2999719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UAT Metrics and Reporting</a:t>
            </a:r>
            <a:endParaRPr lang="en-US" sz="4000" dirty="0"/>
          </a:p>
        </p:txBody>
      </p:sp>
      <p:sp>
        <p:nvSpPr>
          <p:cNvPr id="3" name="Content Placeholder 2"/>
          <p:cNvSpPr>
            <a:spLocks noGrp="1"/>
          </p:cNvSpPr>
          <p:nvPr>
            <p:ph idx="1"/>
          </p:nvPr>
        </p:nvSpPr>
        <p:spPr>
          <a:xfrm>
            <a:off x="381000" y="1143000"/>
            <a:ext cx="7391400" cy="5486400"/>
          </a:xfrm>
        </p:spPr>
        <p:txBody>
          <a:bodyPr>
            <a:normAutofit/>
          </a:bodyPr>
          <a:lstStyle/>
          <a:p>
            <a:pPr marL="114300" indent="0">
              <a:buNone/>
            </a:pPr>
            <a:r>
              <a:rPr lang="en-US" dirty="0" smtClean="0"/>
              <a:t>Example of Overall Test Execution Progress:</a:t>
            </a:r>
          </a:p>
          <a:p>
            <a:pPr marL="11430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360131498"/>
              </p:ext>
            </p:extLst>
          </p:nvPr>
        </p:nvGraphicFramePr>
        <p:xfrm>
          <a:off x="304802" y="1828797"/>
          <a:ext cx="7848597" cy="1918272"/>
        </p:xfrm>
        <a:graphic>
          <a:graphicData uri="http://schemas.openxmlformats.org/drawingml/2006/table">
            <a:tbl>
              <a:tblPr firstRow="1" firstCol="1" bandRow="1"/>
              <a:tblGrid>
                <a:gridCol w="1697207"/>
                <a:gridCol w="1502522"/>
                <a:gridCol w="576202"/>
                <a:gridCol w="679824"/>
                <a:gridCol w="478860"/>
                <a:gridCol w="541662"/>
                <a:gridCol w="478860"/>
                <a:gridCol w="511830"/>
                <a:gridCol w="642144"/>
                <a:gridCol w="739486"/>
              </a:tblGrid>
              <a:tr h="386936">
                <a:tc gridSpan="2">
                  <a:txBody>
                    <a:bodyPr/>
                    <a:lstStyle/>
                    <a:p>
                      <a:pPr marL="0" marR="0">
                        <a:lnSpc>
                          <a:spcPct val="115000"/>
                        </a:lnSpc>
                        <a:spcBef>
                          <a:spcPts val="0"/>
                        </a:spcBef>
                        <a:spcAft>
                          <a:spcPts val="0"/>
                        </a:spcAft>
                      </a:pPr>
                      <a:r>
                        <a:rPr lang="en-US" sz="800" b="1">
                          <a:effectLst/>
                          <a:latin typeface="Arial"/>
                          <a:ea typeface="Times New Roman"/>
                          <a:cs typeface="Times New Roman"/>
                        </a:rPr>
                        <a:t>UAT Test Execution Summary </a:t>
                      </a:r>
                      <a:endParaRPr lang="en-US" sz="1100">
                        <a:effectLst/>
                        <a:latin typeface="Calibri"/>
                        <a:ea typeface="Calibri"/>
                        <a:cs typeface="Times New Roman"/>
                      </a:endParaRPr>
                    </a:p>
                    <a:p>
                      <a:pPr marL="0" marR="0">
                        <a:lnSpc>
                          <a:spcPct val="115000"/>
                        </a:lnSpc>
                        <a:spcBef>
                          <a:spcPts val="0"/>
                        </a:spcBef>
                        <a:spcAft>
                          <a:spcPts val="0"/>
                        </a:spcAft>
                      </a:pPr>
                      <a:r>
                        <a:rPr lang="en-US" sz="800" b="1">
                          <a:effectLst/>
                          <a:latin typeface="Arial"/>
                          <a:ea typeface="Times New Roman"/>
                          <a:cs typeface="Times New Roman"/>
                        </a:rPr>
                        <a:t>(Project ABC)</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hMerge="1">
                  <a:txBody>
                    <a:bodyPr/>
                    <a:lstStyle/>
                    <a:p>
                      <a:endParaRPr lang="en-US"/>
                    </a:p>
                  </a:txBody>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298867">
                <a:tc>
                  <a:txBody>
                    <a:bodyPr/>
                    <a:lstStyle/>
                    <a:p>
                      <a:pPr marL="0" marR="0" algn="ctr">
                        <a:lnSpc>
                          <a:spcPct val="115000"/>
                        </a:lnSpc>
                        <a:spcBef>
                          <a:spcPts val="0"/>
                        </a:spcBef>
                        <a:spcAft>
                          <a:spcPts val="0"/>
                        </a:spcAft>
                      </a:pPr>
                      <a:r>
                        <a:rPr lang="en-US" sz="800" b="1">
                          <a:effectLst/>
                          <a:latin typeface="Arial"/>
                          <a:ea typeface="Times New Roman"/>
                          <a:cs typeface="Times New Roman"/>
                        </a:rPr>
                        <a:t>Date</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008000"/>
                          </a:solidFill>
                          <a:effectLst/>
                          <a:latin typeface="Arial"/>
                          <a:ea typeface="Times New Roman"/>
                          <a:cs typeface="Times New Roman"/>
                        </a:rPr>
                        <a:t>Passed</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3366FF"/>
                          </a:solidFill>
                          <a:effectLst/>
                          <a:latin typeface="Arial"/>
                          <a:ea typeface="Times New Roman"/>
                          <a:cs typeface="Times New Roman"/>
                        </a:rPr>
                        <a:t>No Run</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800000"/>
                          </a:solidFill>
                          <a:effectLst/>
                          <a:latin typeface="Arial"/>
                          <a:ea typeface="Times New Roman"/>
                          <a:cs typeface="Times New Roman"/>
                        </a:rPr>
                        <a:t>Not Completed</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FF0000"/>
                          </a:solidFill>
                          <a:effectLst/>
                          <a:latin typeface="Arial"/>
                          <a:ea typeface="Times New Roman"/>
                          <a:cs typeface="Times New Roman"/>
                        </a:rPr>
                        <a:t>Failed</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FF0000"/>
                          </a:solidFill>
                          <a:effectLst/>
                          <a:latin typeface="Arial"/>
                          <a:ea typeface="Times New Roman"/>
                          <a:cs typeface="Times New Roman"/>
                        </a:rPr>
                        <a:t>Blocked</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FF0000"/>
                          </a:solidFill>
                          <a:effectLst/>
                          <a:latin typeface="Arial"/>
                          <a:ea typeface="Times New Roman"/>
                          <a:cs typeface="Times New Roman"/>
                        </a:rPr>
                        <a:t>N/A</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Arial"/>
                          <a:ea typeface="Times New Roman"/>
                          <a:cs typeface="Times New Roman"/>
                        </a:rPr>
                        <a:t>Total</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FF6600"/>
                          </a:solidFill>
                          <a:effectLst/>
                          <a:latin typeface="Arial"/>
                          <a:ea typeface="Times New Roman"/>
                          <a:cs typeface="Times New Roman"/>
                        </a:rPr>
                        <a:t>Success Rate</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000080"/>
                          </a:solidFill>
                          <a:effectLst/>
                          <a:latin typeface="Arial"/>
                          <a:ea typeface="Times New Roman"/>
                          <a:cs typeface="Times New Roman"/>
                        </a:rPr>
                        <a:t>Test Case Coverage</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823">
                <a:tc>
                  <a:txBody>
                    <a:bodyPr/>
                    <a:lstStyle/>
                    <a:p>
                      <a:pPr marL="0" marR="0" algn="r">
                        <a:lnSpc>
                          <a:spcPct val="115000"/>
                        </a:lnSpc>
                        <a:spcBef>
                          <a:spcPts val="0"/>
                        </a:spcBef>
                        <a:spcAft>
                          <a:spcPts val="0"/>
                        </a:spcAft>
                      </a:pPr>
                      <a:r>
                        <a:rPr lang="en-US" sz="800">
                          <a:effectLst/>
                          <a:latin typeface="Arial"/>
                          <a:ea typeface="Times New Roman"/>
                          <a:cs typeface="Times New Roman"/>
                        </a:rPr>
                        <a:t>10/7/2014</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546</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1517</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18</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Arial"/>
                          <a:ea typeface="Times New Roman"/>
                          <a:cs typeface="Times New Roman"/>
                        </a:rPr>
                        <a:t>2084</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97%</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27%</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823">
                <a:tc>
                  <a:txBody>
                    <a:bodyPr/>
                    <a:lstStyle/>
                    <a:p>
                      <a:pPr marL="0" marR="0" algn="r">
                        <a:lnSpc>
                          <a:spcPct val="115000"/>
                        </a:lnSpc>
                        <a:spcBef>
                          <a:spcPts val="0"/>
                        </a:spcBef>
                        <a:spcAft>
                          <a:spcPts val="0"/>
                        </a:spcAft>
                      </a:pPr>
                      <a:r>
                        <a:rPr lang="en-US" sz="800">
                          <a:effectLst/>
                          <a:latin typeface="Arial"/>
                          <a:ea typeface="Times New Roman"/>
                          <a:cs typeface="Times New Roman"/>
                        </a:rPr>
                        <a:t>10/8/2014</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884</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1151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45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Arial"/>
                          <a:ea typeface="Times New Roman"/>
                          <a:cs typeface="Times New Roman"/>
                        </a:rPr>
                        <a:t>2084</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95%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45%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0823">
                <a:tc>
                  <a:txBody>
                    <a:bodyPr/>
                    <a:lstStyle/>
                    <a:p>
                      <a:pPr marL="0" marR="0" algn="r">
                        <a:lnSpc>
                          <a:spcPct val="115000"/>
                        </a:lnSpc>
                        <a:spcBef>
                          <a:spcPts val="0"/>
                        </a:spcBef>
                        <a:spcAft>
                          <a:spcPts val="0"/>
                        </a:spcAft>
                      </a:pPr>
                      <a:r>
                        <a:rPr lang="en-US" sz="800">
                          <a:effectLst/>
                          <a:latin typeface="Arial"/>
                          <a:ea typeface="Times New Roman"/>
                          <a:cs typeface="Times New Roman"/>
                        </a:rPr>
                        <a:t>10/9/2014</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1107</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923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48</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Arial"/>
                          <a:ea typeface="Times New Roman"/>
                          <a:cs typeface="Times New Roman"/>
                        </a:rPr>
                        <a:t>2084</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96%</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Arial"/>
                          <a:ea typeface="Times New Roman"/>
                          <a:cs typeface="Times New Roman"/>
                        </a:rPr>
                        <a:t>56%</a:t>
                      </a:r>
                      <a:endParaRPr lang="en-US"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8648196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UAT Metrics and Reporting</a:t>
            </a:r>
            <a:endParaRPr lang="en-US" sz="4000" dirty="0"/>
          </a:p>
        </p:txBody>
      </p:sp>
      <p:sp>
        <p:nvSpPr>
          <p:cNvPr id="3" name="Content Placeholder 2"/>
          <p:cNvSpPr>
            <a:spLocks noGrp="1"/>
          </p:cNvSpPr>
          <p:nvPr>
            <p:ph idx="1"/>
          </p:nvPr>
        </p:nvSpPr>
        <p:spPr>
          <a:xfrm>
            <a:off x="381000" y="1143000"/>
            <a:ext cx="7391400" cy="5486400"/>
          </a:xfrm>
        </p:spPr>
        <p:txBody>
          <a:bodyPr>
            <a:normAutofit/>
          </a:bodyPr>
          <a:lstStyle/>
          <a:p>
            <a:pPr marL="114300" indent="0">
              <a:buNone/>
            </a:pPr>
            <a:r>
              <a:rPr lang="en-US" dirty="0" smtClean="0"/>
              <a:t>Example of Detailed Test Execution Breakdown:</a:t>
            </a:r>
          </a:p>
          <a:p>
            <a:pPr marL="114300" indent="0">
              <a:buNone/>
            </a:pPr>
            <a:endParaRPr lang="en-US" dirty="0" smtClean="0"/>
          </a:p>
          <a:p>
            <a:pPr marL="114300" indent="0">
              <a:buNone/>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3588556068"/>
              </p:ext>
            </p:extLst>
          </p:nvPr>
        </p:nvGraphicFramePr>
        <p:xfrm>
          <a:off x="228600" y="1828800"/>
          <a:ext cx="8077199" cy="2743199"/>
        </p:xfrm>
        <a:graphic>
          <a:graphicData uri="http://schemas.openxmlformats.org/drawingml/2006/table">
            <a:tbl>
              <a:tblPr firstRow="1" firstCol="1" bandRow="1"/>
              <a:tblGrid>
                <a:gridCol w="1746640"/>
                <a:gridCol w="1546285"/>
                <a:gridCol w="592985"/>
                <a:gridCol w="699625"/>
                <a:gridCol w="492808"/>
                <a:gridCol w="557438"/>
                <a:gridCol w="492808"/>
                <a:gridCol w="526738"/>
                <a:gridCol w="660847"/>
                <a:gridCol w="761025"/>
              </a:tblGrid>
              <a:tr h="500247">
                <a:tc>
                  <a:txBody>
                    <a:bodyPr/>
                    <a:lstStyle/>
                    <a:p>
                      <a:pPr marL="0" marR="0">
                        <a:lnSpc>
                          <a:spcPct val="115000"/>
                        </a:lnSpc>
                        <a:spcBef>
                          <a:spcPts val="0"/>
                        </a:spcBef>
                        <a:spcAft>
                          <a:spcPts val="0"/>
                        </a:spcAft>
                      </a:pPr>
                      <a:r>
                        <a:rPr lang="en-US" sz="800" b="1">
                          <a:effectLst/>
                          <a:latin typeface="Arial"/>
                          <a:ea typeface="Times New Roman"/>
                          <a:cs typeface="Times New Roman"/>
                        </a:rPr>
                        <a:t>UAT Test Execution Breakdown</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0">
                        <a:lnSpc>
                          <a:spcPct val="115000"/>
                        </a:lnSpc>
                        <a:spcBef>
                          <a:spcPts val="0"/>
                        </a:spcBef>
                        <a:spcAft>
                          <a:spcPts val="0"/>
                        </a:spcAft>
                      </a:pPr>
                      <a:r>
                        <a:rPr lang="en-US" sz="800">
                          <a:effectLst/>
                          <a:latin typeface="Arial"/>
                          <a:ea typeface="Times New Roman"/>
                          <a:cs typeface="Times New Roman"/>
                        </a:rPr>
                        <a:t> </a:t>
                      </a:r>
                      <a:endParaRPr lang="en-US" sz="1100">
                        <a:effectLst/>
                        <a:latin typeface="Calibri"/>
                        <a:ea typeface="Calibri"/>
                        <a:cs typeface="Times New Roman"/>
                      </a:endParaRPr>
                    </a:p>
                  </a:txBody>
                  <a:tcPr marL="68580" marR="6858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r>
              <a:tr h="883588">
                <a:tc>
                  <a:txBody>
                    <a:bodyPr/>
                    <a:lstStyle/>
                    <a:p>
                      <a:pPr marL="0" marR="0" algn="ctr">
                        <a:lnSpc>
                          <a:spcPct val="115000"/>
                        </a:lnSpc>
                        <a:spcBef>
                          <a:spcPts val="0"/>
                        </a:spcBef>
                        <a:spcAft>
                          <a:spcPts val="0"/>
                        </a:spcAft>
                      </a:pPr>
                      <a:r>
                        <a:rPr lang="en-US" sz="800" b="1">
                          <a:effectLst/>
                          <a:latin typeface="Arial"/>
                          <a:ea typeface="Times New Roman"/>
                          <a:cs typeface="Times New Roman"/>
                        </a:rPr>
                        <a:t>Function</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008000"/>
                          </a:solidFill>
                          <a:effectLst/>
                          <a:latin typeface="Arial"/>
                          <a:ea typeface="Times New Roman"/>
                          <a:cs typeface="Times New Roman"/>
                        </a:rPr>
                        <a:t>Passed</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3366FF"/>
                          </a:solidFill>
                          <a:effectLst/>
                          <a:latin typeface="Arial"/>
                          <a:ea typeface="Times New Roman"/>
                          <a:cs typeface="Times New Roman"/>
                        </a:rPr>
                        <a:t>No Run</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800000"/>
                          </a:solidFill>
                          <a:effectLst/>
                          <a:latin typeface="Arial"/>
                          <a:ea typeface="Times New Roman"/>
                          <a:cs typeface="Times New Roman"/>
                        </a:rPr>
                        <a:t>Not Completed</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FF0000"/>
                          </a:solidFill>
                          <a:effectLst/>
                          <a:latin typeface="Arial"/>
                          <a:ea typeface="Times New Roman"/>
                          <a:cs typeface="Times New Roman"/>
                        </a:rPr>
                        <a:t>Failed</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FF0000"/>
                          </a:solidFill>
                          <a:effectLst/>
                          <a:latin typeface="Arial"/>
                          <a:ea typeface="Times New Roman"/>
                          <a:cs typeface="Times New Roman"/>
                        </a:rPr>
                        <a:t>Blocked</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FF0000"/>
                          </a:solidFill>
                          <a:effectLst/>
                          <a:latin typeface="Arial"/>
                          <a:ea typeface="Times New Roman"/>
                          <a:cs typeface="Times New Roman"/>
                        </a:rPr>
                        <a:t>N/A</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Arial"/>
                          <a:ea typeface="Times New Roman"/>
                          <a:cs typeface="Times New Roman"/>
                        </a:rPr>
                        <a:t>Total</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FF6600"/>
                          </a:solidFill>
                          <a:effectLst/>
                          <a:latin typeface="Arial"/>
                          <a:ea typeface="Times New Roman"/>
                          <a:cs typeface="Times New Roman"/>
                        </a:rPr>
                        <a:t>Success Rate</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solidFill>
                            <a:srgbClr val="000080"/>
                          </a:solidFill>
                          <a:effectLst/>
                          <a:latin typeface="Arial"/>
                          <a:ea typeface="Times New Roman"/>
                          <a:cs typeface="Times New Roman"/>
                        </a:rPr>
                        <a:t>Test Case Coverage</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841">
                <a:tc>
                  <a:txBody>
                    <a:bodyPr/>
                    <a:lstStyle/>
                    <a:p>
                      <a:pPr marL="0" marR="0">
                        <a:lnSpc>
                          <a:spcPct val="115000"/>
                        </a:lnSpc>
                        <a:spcBef>
                          <a:spcPts val="0"/>
                        </a:spcBef>
                        <a:spcAft>
                          <a:spcPts val="0"/>
                        </a:spcAft>
                      </a:pPr>
                      <a:r>
                        <a:rPr lang="en-US" sz="800">
                          <a:effectLst/>
                          <a:latin typeface="Arial"/>
                          <a:ea typeface="Times New Roman"/>
                          <a:cs typeface="Times New Roman"/>
                        </a:rPr>
                        <a:t>Feature 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Arial"/>
                          <a:ea typeface="Times New Roman"/>
                          <a:cs typeface="Times New Roman"/>
                        </a:rPr>
                        <a:t>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841">
                <a:tc>
                  <a:txBody>
                    <a:bodyPr/>
                    <a:lstStyle/>
                    <a:p>
                      <a:pPr marL="0" marR="0">
                        <a:lnSpc>
                          <a:spcPct val="115000"/>
                        </a:lnSpc>
                        <a:spcBef>
                          <a:spcPts val="0"/>
                        </a:spcBef>
                        <a:spcAft>
                          <a:spcPts val="0"/>
                        </a:spcAft>
                      </a:pPr>
                      <a:r>
                        <a:rPr lang="en-US" sz="800">
                          <a:effectLst/>
                          <a:latin typeface="Arial"/>
                          <a:ea typeface="Times New Roman"/>
                          <a:cs typeface="Times New Roman"/>
                        </a:rPr>
                        <a:t>Feature 2</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18</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35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Arial"/>
                          <a:ea typeface="Times New Roman"/>
                          <a:cs typeface="Times New Roman"/>
                        </a:rPr>
                        <a:t>57</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86%</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37%</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841">
                <a:tc>
                  <a:txBody>
                    <a:bodyPr/>
                    <a:lstStyle/>
                    <a:p>
                      <a:pPr marL="0" marR="0">
                        <a:lnSpc>
                          <a:spcPct val="115000"/>
                        </a:lnSpc>
                        <a:spcBef>
                          <a:spcPts val="0"/>
                        </a:spcBef>
                        <a:spcAft>
                          <a:spcPts val="0"/>
                        </a:spcAft>
                      </a:pPr>
                      <a:r>
                        <a:rPr lang="en-US" sz="800">
                          <a:effectLst/>
                          <a:latin typeface="Arial"/>
                          <a:ea typeface="Times New Roman"/>
                          <a:cs typeface="Times New Roman"/>
                        </a:rPr>
                        <a:t>Feature 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7</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Arial"/>
                          <a:ea typeface="Times New Roman"/>
                          <a:cs typeface="Times New Roman"/>
                        </a:rPr>
                        <a:t>10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100%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70%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9841">
                <a:tc>
                  <a:txBody>
                    <a:bodyPr/>
                    <a:lstStyle/>
                    <a:p>
                      <a:pPr marL="0" marR="0">
                        <a:lnSpc>
                          <a:spcPct val="115000"/>
                        </a:lnSpc>
                        <a:spcBef>
                          <a:spcPts val="0"/>
                        </a:spcBef>
                        <a:spcAft>
                          <a:spcPts val="0"/>
                        </a:spcAft>
                      </a:pPr>
                      <a:r>
                        <a:rPr lang="en-US" sz="800">
                          <a:effectLst/>
                          <a:latin typeface="Arial"/>
                          <a:ea typeface="Times New Roman"/>
                          <a:cs typeface="Times New Roman"/>
                        </a:rPr>
                        <a:t>Regression</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120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7</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b="1">
                          <a:effectLst/>
                          <a:latin typeface="Arial"/>
                          <a:ea typeface="Times New Roman"/>
                          <a:cs typeface="Times New Roman"/>
                        </a:rPr>
                        <a:t>127</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a:effectLst/>
                          <a:latin typeface="Arial"/>
                          <a:ea typeface="Times New Roman"/>
                          <a:cs typeface="Times New Roman"/>
                        </a:rPr>
                        <a:t>100%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800" dirty="0">
                          <a:effectLst/>
                          <a:latin typeface="Arial"/>
                          <a:ea typeface="Times New Roman"/>
                          <a:cs typeface="Times New Roman"/>
                        </a:rPr>
                        <a:t>94%</a:t>
                      </a:r>
                      <a:endParaRPr lang="en-US"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59300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UAT Metrics and Reporting</a:t>
            </a:r>
            <a:endParaRPr lang="en-US" sz="4000" dirty="0"/>
          </a:p>
        </p:txBody>
      </p:sp>
      <p:sp>
        <p:nvSpPr>
          <p:cNvPr id="3" name="Content Placeholder 2"/>
          <p:cNvSpPr>
            <a:spLocks noGrp="1"/>
          </p:cNvSpPr>
          <p:nvPr>
            <p:ph idx="1"/>
          </p:nvPr>
        </p:nvSpPr>
        <p:spPr>
          <a:xfrm>
            <a:off x="381000" y="1143000"/>
            <a:ext cx="7391400" cy="5486400"/>
          </a:xfrm>
        </p:spPr>
        <p:txBody>
          <a:bodyPr>
            <a:normAutofit/>
          </a:bodyPr>
          <a:lstStyle/>
          <a:p>
            <a:pPr marL="114300" indent="0">
              <a:buNone/>
            </a:pPr>
            <a:r>
              <a:rPr lang="en-US" dirty="0" smtClean="0"/>
              <a:t>Example of Planned vs. Actual Test Execution Trend:</a:t>
            </a:r>
          </a:p>
          <a:p>
            <a:pPr marL="114300" indent="0">
              <a:buNone/>
            </a:pPr>
            <a:endParaRPr lang="en-US" dirty="0" smtClean="0"/>
          </a:p>
          <a:p>
            <a:pPr marL="114300" indent="0">
              <a:buNone/>
            </a:pPr>
            <a:endParaRPr lang="en-US" dirty="0" smtClean="0"/>
          </a:p>
        </p:txBody>
      </p:sp>
      <p:pic>
        <p:nvPicPr>
          <p:cNvPr id="1945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28800"/>
            <a:ext cx="6426200" cy="229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18789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UAT Metrics and Reporting</a:t>
            </a:r>
            <a:endParaRPr lang="en-US" sz="4000" dirty="0"/>
          </a:p>
        </p:txBody>
      </p:sp>
      <p:sp>
        <p:nvSpPr>
          <p:cNvPr id="3" name="Content Placeholder 2"/>
          <p:cNvSpPr>
            <a:spLocks noGrp="1"/>
          </p:cNvSpPr>
          <p:nvPr>
            <p:ph idx="1"/>
          </p:nvPr>
        </p:nvSpPr>
        <p:spPr>
          <a:xfrm>
            <a:off x="381000" y="1143000"/>
            <a:ext cx="7391400" cy="5486400"/>
          </a:xfrm>
        </p:spPr>
        <p:txBody>
          <a:bodyPr>
            <a:normAutofit/>
          </a:bodyPr>
          <a:lstStyle/>
          <a:p>
            <a:pPr marL="114300" indent="0">
              <a:buNone/>
            </a:pPr>
            <a:r>
              <a:rPr lang="en-US" dirty="0" smtClean="0"/>
              <a:t>Example of Defects Detected by Severity and Status:</a:t>
            </a:r>
          </a:p>
          <a:p>
            <a:pPr marL="114300" indent="0">
              <a:buNone/>
            </a:pPr>
            <a:endParaRPr lang="en-US" dirty="0" smtClean="0"/>
          </a:p>
          <a:p>
            <a:pPr marL="114300" indent="0">
              <a:buNone/>
            </a:pPr>
            <a:endParaRPr lang="en-US" dirty="0" smtClean="0"/>
          </a:p>
        </p:txBody>
      </p:sp>
      <p:pic>
        <p:nvPicPr>
          <p:cNvPr id="20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944177"/>
            <a:ext cx="7543800" cy="2241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2001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7924800" cy="1143000"/>
          </a:xfrm>
        </p:spPr>
        <p:txBody>
          <a:bodyPr/>
          <a:lstStyle/>
          <a:p>
            <a:r>
              <a:rPr lang="en-US" sz="4000" dirty="0" smtClean="0"/>
              <a:t>Post Go-Live: Lessons Learned and Continuous Improvement</a:t>
            </a:r>
            <a:endParaRPr lang="en-US" sz="4000" dirty="0"/>
          </a:p>
        </p:txBody>
      </p:sp>
      <p:sp>
        <p:nvSpPr>
          <p:cNvPr id="3" name="Content Placeholder 2"/>
          <p:cNvSpPr>
            <a:spLocks noGrp="1"/>
          </p:cNvSpPr>
          <p:nvPr>
            <p:ph idx="1"/>
          </p:nvPr>
        </p:nvSpPr>
        <p:spPr>
          <a:xfrm>
            <a:off x="381000" y="1143000"/>
            <a:ext cx="7391400" cy="5486400"/>
          </a:xfrm>
        </p:spPr>
        <p:txBody>
          <a:bodyPr>
            <a:normAutofit/>
          </a:bodyPr>
          <a:lstStyle/>
          <a:p>
            <a:pPr marL="114300" indent="0">
              <a:buNone/>
            </a:pPr>
            <a:endParaRPr lang="en-US" dirty="0" smtClean="0"/>
          </a:p>
          <a:p>
            <a:pPr marL="114300" indent="0">
              <a:buNone/>
            </a:pPr>
            <a:endParaRPr lang="en-US" dirty="0" smtClean="0"/>
          </a:p>
        </p:txBody>
      </p:sp>
      <p:sp>
        <p:nvSpPr>
          <p:cNvPr id="4" name="TextBox 3"/>
          <p:cNvSpPr txBox="1"/>
          <p:nvPr/>
        </p:nvSpPr>
        <p:spPr>
          <a:xfrm>
            <a:off x="516082" y="1676400"/>
            <a:ext cx="7086600" cy="3046988"/>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Issues will occur!</a:t>
            </a:r>
          </a:p>
          <a:p>
            <a:pPr marL="285750" indent="-285750">
              <a:buFont typeface="Arial" panose="020B0604020202020204" pitchFamily="34" charset="0"/>
              <a:buChar char="•"/>
            </a:pPr>
            <a:r>
              <a:rPr lang="en-US" sz="2400" dirty="0" smtClean="0"/>
              <a:t>Perform root cause analysis on post go-live issues to determine what process improvements need to be made and whether test cases or data need to be added or updated to the test suites.</a:t>
            </a:r>
          </a:p>
          <a:p>
            <a:pPr marL="285750" indent="-285750">
              <a:buFont typeface="Arial" panose="020B0604020202020204" pitchFamily="34" charset="0"/>
              <a:buChar char="•"/>
            </a:pPr>
            <a:r>
              <a:rPr lang="en-US" sz="2400" dirty="0" smtClean="0"/>
              <a:t>Conduct Lessons Learned session with all UAT participants and project stakeholders on what went well and what could have been done better.</a:t>
            </a:r>
            <a:endParaRPr lang="en-US" sz="2400" dirty="0"/>
          </a:p>
        </p:txBody>
      </p:sp>
    </p:spTree>
    <p:extLst>
      <p:ext uri="{BB962C8B-B14F-4D97-AF65-F5344CB8AC3E}">
        <p14:creationId xmlns:p14="http://schemas.microsoft.com/office/powerpoint/2010/main" val="3929539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Q&amp;A</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2200" y="1371600"/>
            <a:ext cx="3471862" cy="4335509"/>
          </a:xfrm>
        </p:spPr>
      </p:pic>
    </p:spTree>
    <p:extLst>
      <p:ext uri="{BB962C8B-B14F-4D97-AF65-F5344CB8AC3E}">
        <p14:creationId xmlns:p14="http://schemas.microsoft.com/office/powerpoint/2010/main" val="2655092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for Today</a:t>
            </a:r>
            <a:endParaRPr lang="en-US" dirty="0"/>
          </a:p>
        </p:txBody>
      </p:sp>
      <p:sp>
        <p:nvSpPr>
          <p:cNvPr id="3" name="Content Placeholder 2"/>
          <p:cNvSpPr>
            <a:spLocks noGrp="1"/>
          </p:cNvSpPr>
          <p:nvPr>
            <p:ph idx="1"/>
          </p:nvPr>
        </p:nvSpPr>
        <p:spPr>
          <a:xfrm>
            <a:off x="609600" y="1905000"/>
            <a:ext cx="7086600" cy="2133600"/>
          </a:xfrm>
        </p:spPr>
        <p:txBody>
          <a:bodyPr>
            <a:noAutofit/>
          </a:bodyPr>
          <a:lstStyle/>
          <a:p>
            <a:pPr marL="114300" indent="0">
              <a:buNone/>
            </a:pPr>
            <a:r>
              <a:rPr lang="en-US" sz="3200" dirty="0" smtClean="0"/>
              <a:t>How can QA effectively engage with the UAT team and project stakeholders before and during the UAT test event to maximize the effectiveness and efficiencies of both teams</a:t>
            </a:r>
            <a:endParaRPr lang="en-US" sz="3200" dirty="0"/>
          </a:p>
        </p:txBody>
      </p:sp>
    </p:spTree>
    <p:extLst>
      <p:ext uri="{BB962C8B-B14F-4D97-AF65-F5344CB8AC3E}">
        <p14:creationId xmlns:p14="http://schemas.microsoft.com/office/powerpoint/2010/main" val="539111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What is User Acceptance Testing?</a:t>
            </a:r>
            <a:endParaRPr lang="en-US" sz="4000" dirty="0"/>
          </a:p>
        </p:txBody>
      </p:sp>
      <p:sp>
        <p:nvSpPr>
          <p:cNvPr id="3" name="Content Placeholder 2"/>
          <p:cNvSpPr>
            <a:spLocks noGrp="1"/>
          </p:cNvSpPr>
          <p:nvPr>
            <p:ph idx="1"/>
          </p:nvPr>
        </p:nvSpPr>
        <p:spPr/>
        <p:txBody>
          <a:bodyPr/>
          <a:lstStyle/>
          <a:p>
            <a:pPr marL="114300" indent="0">
              <a:buNone/>
            </a:pPr>
            <a:r>
              <a:rPr lang="en-US" dirty="0"/>
              <a:t>User Acceptance Testing  (UAT) is:</a:t>
            </a:r>
          </a:p>
          <a:p>
            <a:r>
              <a:rPr lang="en-US" dirty="0"/>
              <a:t>“Formal testing conducted to determine whether or not a system satisfies its acceptance criteria based on the </a:t>
            </a:r>
            <a:r>
              <a:rPr lang="en-US" b="1" i="1" dirty="0"/>
              <a:t>business requirements</a:t>
            </a:r>
            <a:r>
              <a:rPr lang="en-US" dirty="0"/>
              <a:t>, which </a:t>
            </a:r>
            <a:r>
              <a:rPr lang="en-US" dirty="0" smtClean="0"/>
              <a:t>enables </a:t>
            </a:r>
            <a:r>
              <a:rPr lang="en-US" dirty="0"/>
              <a:t>the functional users to determine whether or not to accept the system.”</a:t>
            </a:r>
          </a:p>
          <a:p>
            <a:endParaRPr lang="en-US" dirty="0"/>
          </a:p>
        </p:txBody>
      </p:sp>
    </p:spTree>
    <p:extLst>
      <p:ext uri="{BB962C8B-B14F-4D97-AF65-F5344CB8AC3E}">
        <p14:creationId xmlns:p14="http://schemas.microsoft.com/office/powerpoint/2010/main" val="23053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 for UAT</a:t>
            </a:r>
            <a:endParaRPr lang="en-US" dirty="0"/>
          </a:p>
        </p:txBody>
      </p:sp>
      <p:sp>
        <p:nvSpPr>
          <p:cNvPr id="3" name="Content Placeholder 2"/>
          <p:cNvSpPr>
            <a:spLocks noGrp="1"/>
          </p:cNvSpPr>
          <p:nvPr>
            <p:ph idx="1"/>
          </p:nvPr>
        </p:nvSpPr>
        <p:spPr/>
        <p:txBody>
          <a:bodyPr/>
          <a:lstStyle/>
          <a:p>
            <a:endParaRPr lang="en-US" dirty="0"/>
          </a:p>
          <a:p>
            <a:pPr lvl="1"/>
            <a:r>
              <a:rPr lang="en-US" dirty="0"/>
              <a:t>Expect defects to be found! This adds to the overall quality of the solution.</a:t>
            </a:r>
          </a:p>
          <a:p>
            <a:pPr lvl="1"/>
            <a:r>
              <a:rPr lang="en-US" dirty="0"/>
              <a:t>A thoughtfully planned and well-executed UAT will enable users to verify that the system under development meets business requirements.</a:t>
            </a:r>
          </a:p>
          <a:p>
            <a:pPr lvl="1"/>
            <a:r>
              <a:rPr lang="en-US" dirty="0"/>
              <a:t>Associates/users will  become more familiar with the new functionality that is being introduced – developing the expertise required for roll-out and training.</a:t>
            </a:r>
          </a:p>
          <a:p>
            <a:pPr marL="114300" indent="0">
              <a:buNone/>
            </a:pPr>
            <a:endParaRPr lang="en-US" dirty="0"/>
          </a:p>
        </p:txBody>
      </p:sp>
    </p:spTree>
    <p:extLst>
      <p:ext uri="{BB962C8B-B14F-4D97-AF65-F5344CB8AC3E}">
        <p14:creationId xmlns:p14="http://schemas.microsoft.com/office/powerpoint/2010/main" val="64474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V-Model</a:t>
            </a:r>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91009" y="1705261"/>
            <a:ext cx="7352381" cy="4590477"/>
          </a:xfrm>
          <a:prstGeom prst="rect">
            <a:avLst/>
          </a:prstGeom>
          <a:noFill/>
          <a:ln>
            <a:noFill/>
          </a:ln>
          <a:effectLst/>
        </p:spPr>
      </p:pic>
    </p:spTree>
    <p:extLst>
      <p:ext uri="{BB962C8B-B14F-4D97-AF65-F5344CB8AC3E}">
        <p14:creationId xmlns:p14="http://schemas.microsoft.com/office/powerpoint/2010/main" val="31989215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QA vs. UAT: Managing Expectations</a:t>
            </a:r>
            <a:endParaRPr lang="en-US" sz="4000" dirty="0"/>
          </a:p>
        </p:txBody>
      </p:sp>
      <p:sp>
        <p:nvSpPr>
          <p:cNvPr id="3" name="Content Placeholder 2"/>
          <p:cNvSpPr>
            <a:spLocks noGrp="1"/>
          </p:cNvSpPr>
          <p:nvPr>
            <p:ph idx="1"/>
          </p:nvPr>
        </p:nvSpPr>
        <p:spPr/>
        <p:txBody>
          <a:bodyPr/>
          <a:lstStyle/>
          <a:p>
            <a:r>
              <a:rPr lang="en-US" dirty="0" smtClean="0"/>
              <a:t>Clarify, document, review, and approve expectations for QA and UAT during the early planning stages of the project:</a:t>
            </a:r>
          </a:p>
          <a:p>
            <a:pPr marL="114300" indent="0">
              <a:buNone/>
            </a:pPr>
            <a:endParaRPr lang="en-US" dirty="0" smtClean="0"/>
          </a:p>
          <a:p>
            <a:pPr lvl="1"/>
            <a:r>
              <a:rPr lang="en-US" dirty="0" smtClean="0"/>
              <a:t>Test Strategy: describes process, standards, and tools used</a:t>
            </a:r>
          </a:p>
          <a:p>
            <a:pPr marL="411480" lvl="1" indent="0">
              <a:buNone/>
            </a:pPr>
            <a:endParaRPr lang="en-US" dirty="0" smtClean="0"/>
          </a:p>
          <a:p>
            <a:pPr lvl="1"/>
            <a:r>
              <a:rPr lang="en-US" dirty="0" smtClean="0"/>
              <a:t>Test Plan: identifies scope, assumptions, risks, dependencies, entry/exit/success criteria, data and environment requirements</a:t>
            </a:r>
          </a:p>
          <a:p>
            <a:pPr marL="411480" lvl="1" indent="0">
              <a:buNone/>
            </a:pPr>
            <a:endParaRPr lang="en-US" dirty="0" smtClean="0"/>
          </a:p>
          <a:p>
            <a:pPr lvl="1"/>
            <a:r>
              <a:rPr lang="en-US" dirty="0" smtClean="0"/>
              <a:t>RACI chart for all QA and UAT test activities</a:t>
            </a:r>
          </a:p>
          <a:p>
            <a:pPr lvl="1"/>
            <a:endParaRPr lang="en-US" dirty="0"/>
          </a:p>
          <a:p>
            <a:pPr lvl="1"/>
            <a:r>
              <a:rPr lang="en-US" dirty="0" smtClean="0"/>
              <a:t>High level review at project core team meeting and with resource managers – get on the agenda!</a:t>
            </a:r>
          </a:p>
        </p:txBody>
      </p:sp>
    </p:spTree>
    <p:extLst>
      <p:ext uri="{BB962C8B-B14F-4D97-AF65-F5344CB8AC3E}">
        <p14:creationId xmlns:p14="http://schemas.microsoft.com/office/powerpoint/2010/main" val="3152146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RACI - Definitions</a:t>
            </a:r>
            <a:endParaRPr lang="en-US" dirty="0"/>
          </a:p>
        </p:txBody>
      </p:sp>
      <p:sp>
        <p:nvSpPr>
          <p:cNvPr id="3" name="Content Placeholder 2"/>
          <p:cNvSpPr>
            <a:spLocks noGrp="1"/>
          </p:cNvSpPr>
          <p:nvPr>
            <p:ph idx="1"/>
          </p:nvPr>
        </p:nvSpPr>
        <p:spPr>
          <a:xfrm>
            <a:off x="304800" y="1524000"/>
            <a:ext cx="7620000" cy="3429000"/>
          </a:xfrm>
        </p:spPr>
        <p:txBody>
          <a:bodyPr/>
          <a:lstStyle/>
          <a:p>
            <a:r>
              <a:rPr lang="en-US" b="1" u="sng" dirty="0" smtClean="0"/>
              <a:t>R</a:t>
            </a:r>
            <a:r>
              <a:rPr lang="en-US" u="sng" dirty="0" smtClean="0"/>
              <a:t>esponsible</a:t>
            </a:r>
            <a:r>
              <a:rPr lang="en-US" dirty="0" smtClean="0"/>
              <a:t>: </a:t>
            </a:r>
            <a:r>
              <a:rPr lang="en-US" dirty="0"/>
              <a:t>Performs the activity.  The Executer, the </a:t>
            </a:r>
            <a:r>
              <a:rPr lang="en-US" dirty="0" smtClean="0"/>
              <a:t>Doer.</a:t>
            </a:r>
          </a:p>
          <a:p>
            <a:r>
              <a:rPr lang="en-US" b="1" u="sng" dirty="0" smtClean="0"/>
              <a:t>A</a:t>
            </a:r>
            <a:r>
              <a:rPr lang="en-US" u="sng" dirty="0" smtClean="0"/>
              <a:t>ccountable</a:t>
            </a:r>
            <a:r>
              <a:rPr lang="en-US" dirty="0" smtClean="0"/>
              <a:t>: Ensures </a:t>
            </a:r>
            <a:r>
              <a:rPr lang="en-US" dirty="0"/>
              <a:t>that the activity is done on time or communicates delays.  The Overseer.  Has yes/no decision rights.  Has veto power.</a:t>
            </a:r>
            <a:endParaRPr lang="en-US" dirty="0" smtClean="0"/>
          </a:p>
          <a:p>
            <a:r>
              <a:rPr lang="en-US" b="1" u="sng" dirty="0" smtClean="0"/>
              <a:t>C</a:t>
            </a:r>
            <a:r>
              <a:rPr lang="en-US" u="sng" dirty="0" smtClean="0"/>
              <a:t>onsulted</a:t>
            </a:r>
            <a:r>
              <a:rPr lang="en-US" dirty="0" smtClean="0"/>
              <a:t>: From </a:t>
            </a:r>
            <a:r>
              <a:rPr lang="en-US" dirty="0"/>
              <a:t>whom input is required.  It is not optional.  The input must be </a:t>
            </a:r>
            <a:r>
              <a:rPr lang="en-US" dirty="0" smtClean="0"/>
              <a:t>considered</a:t>
            </a:r>
            <a:r>
              <a:rPr lang="en-US" dirty="0"/>
              <a:t>.  It may be overridden by the Accountable, but must be </a:t>
            </a:r>
            <a:r>
              <a:rPr lang="en-US" dirty="0" smtClean="0"/>
              <a:t>for a </a:t>
            </a:r>
            <a:r>
              <a:rPr lang="en-US" dirty="0"/>
              <a:t>valid reason.</a:t>
            </a:r>
            <a:endParaRPr lang="en-US" dirty="0" smtClean="0"/>
          </a:p>
          <a:p>
            <a:r>
              <a:rPr lang="en-US" b="1" u="sng" dirty="0" smtClean="0"/>
              <a:t>I</a:t>
            </a:r>
            <a:r>
              <a:rPr lang="en-US" u="sng" dirty="0" smtClean="0"/>
              <a:t>nformed</a:t>
            </a:r>
            <a:r>
              <a:rPr lang="en-US" dirty="0" smtClean="0"/>
              <a:t>: To </a:t>
            </a:r>
            <a:r>
              <a:rPr lang="en-US" dirty="0"/>
              <a:t>whom information must be reported.  It is not optional.</a:t>
            </a:r>
          </a:p>
        </p:txBody>
      </p:sp>
      <p:graphicFrame>
        <p:nvGraphicFramePr>
          <p:cNvPr id="6" name="Table 5"/>
          <p:cNvGraphicFramePr>
            <a:graphicFrameLocks noGrp="1"/>
          </p:cNvGraphicFramePr>
          <p:nvPr>
            <p:extLst>
              <p:ext uri="{D42A27DB-BD31-4B8C-83A1-F6EECF244321}">
                <p14:modId xmlns:p14="http://schemas.microsoft.com/office/powerpoint/2010/main" val="131740472"/>
              </p:ext>
            </p:extLst>
          </p:nvPr>
        </p:nvGraphicFramePr>
        <p:xfrm>
          <a:off x="2514600" y="4800600"/>
          <a:ext cx="3048000" cy="1962912"/>
        </p:xfrm>
        <a:graphic>
          <a:graphicData uri="http://schemas.openxmlformats.org/drawingml/2006/table">
            <a:tbl>
              <a:tblPr firstRow="1" firstCol="1" bandRow="1">
                <a:tableStyleId>{5C22544A-7EE6-4342-B048-85BDC9FD1C3A}</a:tableStyleId>
              </a:tblPr>
              <a:tblGrid>
                <a:gridCol w="3048000"/>
              </a:tblGrid>
              <a:tr h="209550">
                <a:tc>
                  <a:txBody>
                    <a:bodyPr/>
                    <a:lstStyle/>
                    <a:p>
                      <a:pPr marL="0" marR="0">
                        <a:lnSpc>
                          <a:spcPct val="115000"/>
                        </a:lnSpc>
                        <a:spcBef>
                          <a:spcPts val="0"/>
                        </a:spcBef>
                        <a:spcAft>
                          <a:spcPts val="0"/>
                        </a:spcAft>
                      </a:pPr>
                      <a:r>
                        <a:rPr lang="en-US" sz="1400" b="1" u="sng" dirty="0">
                          <a:solidFill>
                            <a:schemeClr val="tx1"/>
                          </a:solidFill>
                          <a:effectLst/>
                        </a:rPr>
                        <a:t>Team Definitions</a:t>
                      </a:r>
                      <a:endParaRPr lang="en-US" sz="1400" b="1" dirty="0">
                        <a:solidFill>
                          <a:schemeClr val="tx1"/>
                        </a:solidFill>
                        <a:effectLst/>
                        <a:latin typeface="Calibri"/>
                        <a:ea typeface="Calibri"/>
                        <a:cs typeface="Times New Roman"/>
                      </a:endParaRPr>
                    </a:p>
                  </a:txBody>
                  <a:tcPr marL="68580" marR="68580" marT="0" marB="0" anchor="b">
                    <a:noFill/>
                  </a:tcPr>
                </a:tc>
              </a:tr>
              <a:tr h="209550">
                <a:tc>
                  <a:txBody>
                    <a:bodyPr/>
                    <a:lstStyle/>
                    <a:p>
                      <a:pPr marL="0" marR="0">
                        <a:lnSpc>
                          <a:spcPct val="115000"/>
                        </a:lnSpc>
                        <a:spcBef>
                          <a:spcPts val="0"/>
                        </a:spcBef>
                        <a:spcAft>
                          <a:spcPts val="0"/>
                        </a:spcAft>
                      </a:pPr>
                      <a:r>
                        <a:rPr lang="en-US" sz="1400" b="1" dirty="0">
                          <a:solidFill>
                            <a:schemeClr val="tx1"/>
                          </a:solidFill>
                          <a:effectLst/>
                        </a:rPr>
                        <a:t>FL</a:t>
                      </a:r>
                      <a:r>
                        <a:rPr lang="en-US" sz="1400" b="0" dirty="0">
                          <a:solidFill>
                            <a:schemeClr val="tx1"/>
                          </a:solidFill>
                          <a:effectLst/>
                        </a:rPr>
                        <a:t>:  Business Functional Lead</a:t>
                      </a:r>
                      <a:endParaRPr lang="en-US" sz="1400" b="0" dirty="0">
                        <a:solidFill>
                          <a:schemeClr val="tx1"/>
                        </a:solidFill>
                        <a:effectLst/>
                        <a:latin typeface="Calibri"/>
                        <a:ea typeface="Calibri"/>
                        <a:cs typeface="Times New Roman"/>
                      </a:endParaRPr>
                    </a:p>
                  </a:txBody>
                  <a:tcPr marL="68580" marR="68580" marT="0" marB="0" anchor="b">
                    <a:noFill/>
                  </a:tcPr>
                </a:tc>
              </a:tr>
              <a:tr h="209550">
                <a:tc>
                  <a:txBody>
                    <a:bodyPr/>
                    <a:lstStyle/>
                    <a:p>
                      <a:pPr marL="0" marR="0">
                        <a:lnSpc>
                          <a:spcPct val="115000"/>
                        </a:lnSpc>
                        <a:spcBef>
                          <a:spcPts val="0"/>
                        </a:spcBef>
                        <a:spcAft>
                          <a:spcPts val="0"/>
                        </a:spcAft>
                      </a:pPr>
                      <a:r>
                        <a:rPr lang="en-US" sz="1400" b="1" dirty="0">
                          <a:solidFill>
                            <a:schemeClr val="tx1"/>
                          </a:solidFill>
                          <a:effectLst/>
                        </a:rPr>
                        <a:t>FT</a:t>
                      </a:r>
                      <a:r>
                        <a:rPr lang="en-US" sz="1400" b="0" dirty="0">
                          <a:solidFill>
                            <a:schemeClr val="tx1"/>
                          </a:solidFill>
                          <a:effectLst/>
                        </a:rPr>
                        <a:t>:  Business Functional Team</a:t>
                      </a:r>
                      <a:endParaRPr lang="en-US" sz="1400" b="0" dirty="0">
                        <a:solidFill>
                          <a:schemeClr val="tx1"/>
                        </a:solidFill>
                        <a:effectLst/>
                        <a:latin typeface="Calibri"/>
                        <a:ea typeface="Calibri"/>
                        <a:cs typeface="Times New Roman"/>
                      </a:endParaRPr>
                    </a:p>
                  </a:txBody>
                  <a:tcPr marL="68580" marR="68580" marT="0" marB="0" anchor="b">
                    <a:noFill/>
                  </a:tcPr>
                </a:tc>
              </a:tr>
              <a:tr h="209550">
                <a:tc>
                  <a:txBody>
                    <a:bodyPr/>
                    <a:lstStyle/>
                    <a:p>
                      <a:pPr marL="0" marR="0">
                        <a:lnSpc>
                          <a:spcPct val="115000"/>
                        </a:lnSpc>
                        <a:spcBef>
                          <a:spcPts val="0"/>
                        </a:spcBef>
                        <a:spcAft>
                          <a:spcPts val="0"/>
                        </a:spcAft>
                      </a:pPr>
                      <a:r>
                        <a:rPr lang="en-US" sz="1400" b="1" dirty="0">
                          <a:solidFill>
                            <a:schemeClr val="tx1"/>
                          </a:solidFill>
                          <a:effectLst/>
                        </a:rPr>
                        <a:t>PT</a:t>
                      </a:r>
                      <a:r>
                        <a:rPr lang="en-US" sz="1400" b="0" dirty="0">
                          <a:solidFill>
                            <a:schemeClr val="tx1"/>
                          </a:solidFill>
                          <a:effectLst/>
                        </a:rPr>
                        <a:t>:  Project Team</a:t>
                      </a:r>
                      <a:endParaRPr lang="en-US" sz="1400" b="0" dirty="0">
                        <a:solidFill>
                          <a:schemeClr val="tx1"/>
                        </a:solidFill>
                        <a:effectLst/>
                        <a:latin typeface="Calibri"/>
                        <a:ea typeface="Calibri"/>
                        <a:cs typeface="Times New Roman"/>
                      </a:endParaRPr>
                    </a:p>
                  </a:txBody>
                  <a:tcPr marL="68580" marR="68580" marT="0" marB="0" anchor="b">
                    <a:noFill/>
                  </a:tcPr>
                </a:tc>
              </a:tr>
              <a:tr h="838200">
                <a:tc>
                  <a:txBody>
                    <a:bodyPr/>
                    <a:lstStyle/>
                    <a:p>
                      <a:pPr marL="0" marR="0">
                        <a:lnSpc>
                          <a:spcPct val="115000"/>
                        </a:lnSpc>
                        <a:spcBef>
                          <a:spcPts val="0"/>
                        </a:spcBef>
                        <a:spcAft>
                          <a:spcPts val="0"/>
                        </a:spcAft>
                      </a:pPr>
                      <a:r>
                        <a:rPr lang="en-US" sz="1400" b="1" dirty="0">
                          <a:solidFill>
                            <a:schemeClr val="tx1"/>
                          </a:solidFill>
                          <a:effectLst/>
                        </a:rPr>
                        <a:t>IT</a:t>
                      </a:r>
                      <a:r>
                        <a:rPr lang="en-US" sz="1400" b="0" dirty="0">
                          <a:solidFill>
                            <a:schemeClr val="tx1"/>
                          </a:solidFill>
                          <a:effectLst/>
                        </a:rPr>
                        <a:t>:  IT Team (Apps, Ops) participating in the project</a:t>
                      </a:r>
                    </a:p>
                    <a:p>
                      <a:pPr marL="0" marR="0">
                        <a:lnSpc>
                          <a:spcPct val="115000"/>
                        </a:lnSpc>
                        <a:spcBef>
                          <a:spcPts val="0"/>
                        </a:spcBef>
                        <a:spcAft>
                          <a:spcPts val="0"/>
                        </a:spcAft>
                      </a:pPr>
                      <a:r>
                        <a:rPr lang="en-US" sz="1400" b="1" dirty="0">
                          <a:solidFill>
                            <a:schemeClr val="tx1"/>
                          </a:solidFill>
                          <a:effectLst/>
                        </a:rPr>
                        <a:t>QA</a:t>
                      </a:r>
                      <a:r>
                        <a:rPr lang="en-US" sz="1400" b="0" dirty="0">
                          <a:solidFill>
                            <a:schemeClr val="tx1"/>
                          </a:solidFill>
                          <a:effectLst/>
                        </a:rPr>
                        <a:t>: Quality Assurance Lead/Manager</a:t>
                      </a:r>
                    </a:p>
                    <a:p>
                      <a:pPr marL="0" marR="0">
                        <a:lnSpc>
                          <a:spcPct val="115000"/>
                        </a:lnSpc>
                        <a:spcBef>
                          <a:spcPts val="0"/>
                        </a:spcBef>
                        <a:spcAft>
                          <a:spcPts val="0"/>
                        </a:spcAft>
                      </a:pPr>
                      <a:r>
                        <a:rPr lang="en-US" sz="1400" b="1" dirty="0">
                          <a:solidFill>
                            <a:schemeClr val="tx1"/>
                          </a:solidFill>
                          <a:effectLst/>
                        </a:rPr>
                        <a:t>PM</a:t>
                      </a:r>
                      <a:r>
                        <a:rPr lang="en-US" sz="1400" b="0" dirty="0">
                          <a:solidFill>
                            <a:schemeClr val="tx1"/>
                          </a:solidFill>
                          <a:effectLst/>
                        </a:rPr>
                        <a:t>: Project Manager</a:t>
                      </a:r>
                      <a:endParaRPr lang="en-US" sz="1400" b="0" dirty="0">
                        <a:solidFill>
                          <a:schemeClr val="tx1"/>
                        </a:solidFill>
                        <a:effectLst/>
                        <a:latin typeface="Calibri"/>
                        <a:ea typeface="Calibri"/>
                        <a:cs typeface="Times New Roman"/>
                      </a:endParaRPr>
                    </a:p>
                  </a:txBody>
                  <a:tcPr marL="68580" marR="68580" marT="0" marB="0" anchor="b">
                    <a:noFill/>
                  </a:tcPr>
                </a:tc>
              </a:tr>
            </a:tbl>
          </a:graphicData>
        </a:graphic>
      </p:graphicFrame>
      <p:sp>
        <p:nvSpPr>
          <p:cNvPr id="7" name="Rectangle 6"/>
          <p:cNvSpPr/>
          <p:nvPr/>
        </p:nvSpPr>
        <p:spPr>
          <a:xfrm>
            <a:off x="2209800" y="4724400"/>
            <a:ext cx="3733800" cy="2057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5295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RACI Chart – UAT Prep</a:t>
            </a:r>
            <a:endParaRPr lang="en-US" dirty="0"/>
          </a:p>
        </p:txBody>
      </p:sp>
      <p:graphicFrame>
        <p:nvGraphicFramePr>
          <p:cNvPr id="4" name="Content Placeholder 3"/>
          <p:cNvGraphicFramePr>
            <a:graphicFrameLocks noGrp="1"/>
          </p:cNvGraphicFramePr>
          <p:nvPr>
            <p:ph idx="1"/>
          </p:nvPr>
        </p:nvGraphicFramePr>
        <p:xfrm>
          <a:off x="585476" y="1433445"/>
          <a:ext cx="7363448" cy="5134111"/>
        </p:xfrm>
        <a:graphic>
          <a:graphicData uri="http://schemas.openxmlformats.org/drawingml/2006/table">
            <a:tbl>
              <a:tblPr firstRow="1" firstCol="1" bandRow="1"/>
              <a:tblGrid>
                <a:gridCol w="4112572"/>
                <a:gridCol w="1212266"/>
                <a:gridCol w="664315"/>
                <a:gridCol w="994265"/>
                <a:gridCol w="380030"/>
              </a:tblGrid>
              <a:tr h="193291">
                <a:tc>
                  <a:txBody>
                    <a:bodyPr/>
                    <a:lstStyle/>
                    <a:p>
                      <a:pPr marL="0" marR="0">
                        <a:lnSpc>
                          <a:spcPct val="115000"/>
                        </a:lnSpc>
                        <a:spcBef>
                          <a:spcPts val="0"/>
                        </a:spcBef>
                        <a:spcAft>
                          <a:spcPts val="0"/>
                        </a:spcAft>
                      </a:pPr>
                      <a:r>
                        <a:rPr lang="en-US" sz="1100" b="1" dirty="0">
                          <a:solidFill>
                            <a:srgbClr val="000000"/>
                          </a:solidFill>
                          <a:effectLst/>
                          <a:latin typeface="Calibri"/>
                          <a:ea typeface="Times New Roman"/>
                          <a:cs typeface="Calibri"/>
                        </a:rPr>
                        <a:t>Activity</a:t>
                      </a:r>
                      <a:endParaRPr lang="en-US" sz="1100" dirty="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dirty="0">
                          <a:solidFill>
                            <a:srgbClr val="000000"/>
                          </a:solidFill>
                          <a:effectLst/>
                          <a:latin typeface="Calibri"/>
                          <a:ea typeface="Times New Roman"/>
                          <a:cs typeface="Calibri"/>
                        </a:rPr>
                        <a:t>R</a:t>
                      </a:r>
                      <a:endParaRPr lang="en-US" sz="1100" dirty="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A </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dirty="0">
                          <a:solidFill>
                            <a:srgbClr val="000000"/>
                          </a:solidFill>
                          <a:effectLst/>
                          <a:latin typeface="Calibri"/>
                          <a:ea typeface="Times New Roman"/>
                          <a:cs typeface="Calibri"/>
                        </a:rPr>
                        <a:t>C </a:t>
                      </a:r>
                      <a:endParaRPr lang="en-US" sz="1100" dirty="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I</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72590">
                <a:tc>
                  <a:txBody>
                    <a:bodyPr/>
                    <a:lstStyle/>
                    <a:p>
                      <a:pPr marL="0" marR="0">
                        <a:lnSpc>
                          <a:spcPct val="115000"/>
                        </a:lnSpc>
                        <a:spcBef>
                          <a:spcPts val="0"/>
                        </a:spcBef>
                        <a:spcAft>
                          <a:spcPts val="0"/>
                        </a:spcAft>
                      </a:pPr>
                      <a:r>
                        <a:rPr lang="en-US" sz="1100" b="1">
                          <a:solidFill>
                            <a:srgbClr val="000000"/>
                          </a:solidFill>
                          <a:effectLst/>
                          <a:latin typeface="Calibri"/>
                          <a:ea typeface="Times New Roman"/>
                          <a:cs typeface="Calibri"/>
                        </a:rPr>
                        <a:t>UAT Preparation (Design and Build)</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UAT Functional Team (FT), 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9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Resource Plan for test environment build/verification used for UAT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 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9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UAT Test Environment build</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 (Apps/DBAs)</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 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9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UAT Test Environment verification and environment issue resolution</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590">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Test Strategy &amp; UAT Test Plan </a:t>
                      </a:r>
                      <a:br>
                        <a:rPr lang="en-US" sz="1100">
                          <a:solidFill>
                            <a:srgbClr val="000000"/>
                          </a:solidFill>
                          <a:effectLst/>
                          <a:latin typeface="Calibri"/>
                          <a:ea typeface="Times New Roman"/>
                          <a:cs typeface="Calibri"/>
                        </a:rPr>
                      </a:br>
                      <a:r>
                        <a:rPr lang="en-US" sz="1100">
                          <a:solidFill>
                            <a:srgbClr val="000000"/>
                          </a:solidFill>
                          <a:effectLst/>
                          <a:latin typeface="Calibri"/>
                          <a:ea typeface="Times New Roman"/>
                          <a:cs typeface="Calibri"/>
                        </a:rPr>
                        <a:t>Scope and Defect Naming and identification</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 Project Team (PT)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629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Entrance, Exit &amp; Success Criteria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629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Scenarios</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FL</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 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68172">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UAT Training (Overview, Test Case Development &amp; Execution, Defects)</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629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Test Case Creation</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629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Test Set Creation</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72590">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Schedule of each test case (who does what when)</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 UAT Lead</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 UAT Lead</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06237">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Reporting (metrics w/ analysis) - Progress of Cases, Sets, Assignments, Schedule</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8629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Test data management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FL</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 IT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9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Communication</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UAT Lead</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UAT Lead</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295">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Defect Prioritization</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FT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 Owner</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8886">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Defect Resolution</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IT,PT</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 Owner, PM</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 </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QA</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3291">
                <a:tc>
                  <a:txBody>
                    <a:bodyPr/>
                    <a:lstStyle/>
                    <a:p>
                      <a:pPr marL="0" marR="0">
                        <a:lnSpc>
                          <a:spcPct val="115000"/>
                        </a:lnSpc>
                        <a:spcBef>
                          <a:spcPts val="0"/>
                        </a:spcBef>
                        <a:spcAft>
                          <a:spcPts val="0"/>
                        </a:spcAft>
                      </a:pPr>
                      <a:r>
                        <a:rPr lang="en-US" sz="700">
                          <a:solidFill>
                            <a:srgbClr val="000000"/>
                          </a:solidFill>
                          <a:effectLst/>
                          <a:latin typeface="Times New Roman"/>
                          <a:ea typeface="Times New Roman"/>
                          <a:cs typeface="Times New Roman"/>
                        </a:rPr>
                        <a:t> </a:t>
                      </a:r>
                      <a:r>
                        <a:rPr lang="en-US" sz="1100">
                          <a:solidFill>
                            <a:srgbClr val="000000"/>
                          </a:solidFill>
                          <a:effectLst/>
                          <a:latin typeface="Calibri"/>
                          <a:ea typeface="Times New Roman"/>
                          <a:cs typeface="Calibri"/>
                        </a:rPr>
                        <a:t>Job Scheduling - Exceptions</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 Lead</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IT LEAD</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effectLst/>
                          <a:latin typeface="Calibri"/>
                          <a:ea typeface="Times New Roman"/>
                          <a:cs typeface="Calibri"/>
                        </a:rPr>
                        <a:t>PM</a:t>
                      </a:r>
                      <a:endParaRPr lang="en-US" sz="110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rgbClr val="000000"/>
                          </a:solidFill>
                          <a:effectLst/>
                          <a:latin typeface="Calibri"/>
                          <a:ea typeface="Times New Roman"/>
                          <a:cs typeface="Calibri"/>
                        </a:rPr>
                        <a:t>FT</a:t>
                      </a:r>
                      <a:endParaRPr lang="en-US" sz="1100" dirty="0">
                        <a:effectLst/>
                        <a:latin typeface="Calibri"/>
                        <a:ea typeface="Calibri"/>
                        <a:cs typeface="Times New Roman"/>
                      </a:endParaRPr>
                    </a:p>
                  </a:txBody>
                  <a:tcPr marL="66271" marR="662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295568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299</TotalTime>
  <Words>2865</Words>
  <Application>Microsoft Office PowerPoint</Application>
  <PresentationFormat>On-screen Show (4:3)</PresentationFormat>
  <Paragraphs>447</Paragraphs>
  <Slides>29</Slides>
  <Notes>20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Adjacency</vt:lpstr>
      <vt:lpstr>QA Engagement during User Acceptance Testing</vt:lpstr>
      <vt:lpstr>Agenda</vt:lpstr>
      <vt:lpstr>Objective for Today</vt:lpstr>
      <vt:lpstr>What is User Acceptance Testing?</vt:lpstr>
      <vt:lpstr>Expectations for UAT</vt:lpstr>
      <vt:lpstr>The V-Model</vt:lpstr>
      <vt:lpstr>QA vs. UAT: Managing Expectations</vt:lpstr>
      <vt:lpstr>Sample RACI - Definitions</vt:lpstr>
      <vt:lpstr>Sample RACI Chart – UAT Prep</vt:lpstr>
      <vt:lpstr>Sample RACI Chart – UAT Execution</vt:lpstr>
      <vt:lpstr>Sample RACI Chart – UAT Defect Management and Environment Change Control</vt:lpstr>
      <vt:lpstr>Planning for UAT: Define the Team</vt:lpstr>
      <vt:lpstr>Planning for UAT: Define the Team</vt:lpstr>
      <vt:lpstr>Planning for UAT: Define the Team</vt:lpstr>
      <vt:lpstr>Planning for UAT: Define What to Test</vt:lpstr>
      <vt:lpstr>Planning for UAT: Define When and Where to Test</vt:lpstr>
      <vt:lpstr>Planning for UAT: Define How to Test</vt:lpstr>
      <vt:lpstr>Planning for UAT: Providing Training</vt:lpstr>
      <vt:lpstr>UAT Entrance Criteria</vt:lpstr>
      <vt:lpstr>UAT Exit Criteria</vt:lpstr>
      <vt:lpstr>UAT Success Criteria</vt:lpstr>
      <vt:lpstr>UAT Execution</vt:lpstr>
      <vt:lpstr>UAT Metrics and Reporting</vt:lpstr>
      <vt:lpstr>UAT Metrics and Reporting</vt:lpstr>
      <vt:lpstr>UAT Metrics and Reporting</vt:lpstr>
      <vt:lpstr>UAT Metrics and Reporting</vt:lpstr>
      <vt:lpstr>UAT Metrics and Reporting</vt:lpstr>
      <vt:lpstr>Post Go-Live: Lessons Learned and Continuous Improvement</vt:lpstr>
      <vt:lpstr>Q&amp;A</vt:lpstr>
    </vt:vector>
  </TitlesOfParts>
  <Company>Ulta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QA Engagement during User Acceptance Testing</dc:title>
  <dc:creator>Beth Wisdom</dc:creator>
  <cp:lastModifiedBy>ulta</cp:lastModifiedBy>
  <cp:revision>20</cp:revision>
  <dcterms:created xsi:type="dcterms:W3CDTF">2013-12-11T16:58:38Z</dcterms:created>
  <dcterms:modified xsi:type="dcterms:W3CDTF">2015-02-18T16:33:57Z</dcterms:modified>
</cp:coreProperties>
</file>